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sldIdLst>
    <p:sldId id="257" r:id="rId2"/>
    <p:sldId id="263" r:id="rId3"/>
    <p:sldId id="278" r:id="rId4"/>
    <p:sldId id="286" r:id="rId5"/>
    <p:sldId id="287" r:id="rId6"/>
    <p:sldId id="279" r:id="rId7"/>
    <p:sldId id="281" r:id="rId8"/>
    <p:sldId id="282" r:id="rId9"/>
    <p:sldId id="284" r:id="rId10"/>
    <p:sldId id="283" r:id="rId11"/>
    <p:sldId id="311" r:id="rId12"/>
    <p:sldId id="294" r:id="rId13"/>
    <p:sldId id="298" r:id="rId14"/>
    <p:sldId id="299" r:id="rId15"/>
    <p:sldId id="300" r:id="rId16"/>
    <p:sldId id="289" r:id="rId17"/>
    <p:sldId id="265" r:id="rId18"/>
    <p:sldId id="303" r:id="rId19"/>
    <p:sldId id="305" r:id="rId20"/>
    <p:sldId id="258" r:id="rId21"/>
    <p:sldId id="259" r:id="rId22"/>
    <p:sldId id="260" r:id="rId23"/>
    <p:sldId id="269" r:id="rId24"/>
    <p:sldId id="304" r:id="rId25"/>
    <p:sldId id="309" r:id="rId26"/>
  </p:sldIdLst>
  <p:sldSz cx="9144000" cy="6858000" type="screen4x3"/>
  <p:notesSz cx="6858000" cy="9144000"/>
  <p:embeddedFontLst>
    <p:embeddedFont>
      <p:font typeface="Tahoma" panose="020B0604030504040204" pitchFamily="34" charset="0"/>
      <p:regular r:id="rId27"/>
      <p:bold r:id="rId28"/>
    </p:embeddedFont>
  </p:embeddedFontLst>
  <p:custDataLst>
    <p:tags r:id="rId2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00FF"/>
    <a:srgbClr val="66FF33"/>
    <a:srgbClr val="FFFF99"/>
    <a:srgbClr val="00FFFF"/>
    <a:srgbClr val="33CCFF"/>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65" autoAdjust="0"/>
    <p:restoredTop sz="94660"/>
  </p:normalViewPr>
  <p:slideViewPr>
    <p:cSldViewPr>
      <p:cViewPr varScale="1">
        <p:scale>
          <a:sx n="70" d="100"/>
          <a:sy n="70" d="100"/>
        </p:scale>
        <p:origin x="161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latin typeface="Arial" charset="0"/>
              </a:endParaRPr>
            </a:p>
          </p:txBody>
        </p:sp>
      </p:grpSp>
      <p:sp>
        <p:nvSpPr>
          <p:cNvPr id="7" name="Freeform 5"/>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34"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13335"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fld id="{204BBB14-1C11-4FA4-B85E-D580EC1EBBE9}" type="slidenum">
              <a:rPr lang="en-US" altLang="en-US"/>
              <a:pPr/>
              <a:t>‹#›</a:t>
            </a:fld>
            <a:endParaRPr lang="en-US" alt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782771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fld id="{0A8E0EBA-0B1F-4F6F-BE33-155149205DB3}" type="slidenum">
              <a:rPr lang="en-US" altLang="en-US"/>
              <a:pPr/>
              <a:t>‹#›</a:t>
            </a:fld>
            <a:endParaRPr lang="en-US" altLang="en-US"/>
          </a:p>
        </p:txBody>
      </p:sp>
    </p:spTree>
    <p:extLst>
      <p:ext uri="{BB962C8B-B14F-4D97-AF65-F5344CB8AC3E}">
        <p14:creationId xmlns:p14="http://schemas.microsoft.com/office/powerpoint/2010/main" val="791592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fld id="{DDC09E69-1AE4-4273-B660-D6F5513D752A}" type="slidenum">
              <a:rPr lang="en-US" altLang="en-US"/>
              <a:pPr/>
              <a:t>‹#›</a:t>
            </a:fld>
            <a:endParaRPr lang="en-US" altLang="en-US"/>
          </a:p>
        </p:txBody>
      </p:sp>
    </p:spTree>
    <p:extLst>
      <p:ext uri="{BB962C8B-B14F-4D97-AF65-F5344CB8AC3E}">
        <p14:creationId xmlns:p14="http://schemas.microsoft.com/office/powerpoint/2010/main" val="2720726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fld id="{E9B1D776-8A46-4EFC-AE52-861E8E7AF83E}" type="slidenum">
              <a:rPr lang="en-US" altLang="en-US"/>
              <a:pPr/>
              <a:t>‹#›</a:t>
            </a:fld>
            <a:endParaRPr lang="en-US" altLang="en-US"/>
          </a:p>
        </p:txBody>
      </p:sp>
    </p:spTree>
    <p:extLst>
      <p:ext uri="{BB962C8B-B14F-4D97-AF65-F5344CB8AC3E}">
        <p14:creationId xmlns:p14="http://schemas.microsoft.com/office/powerpoint/2010/main" val="2339125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fld id="{CAA35984-1E2A-4689-BEC8-CAEF7F809A7C}" type="slidenum">
              <a:rPr lang="en-US" altLang="en-US"/>
              <a:pPr/>
              <a:t>‹#›</a:t>
            </a:fld>
            <a:endParaRPr lang="en-US" altLang="en-US"/>
          </a:p>
        </p:txBody>
      </p:sp>
    </p:spTree>
    <p:extLst>
      <p:ext uri="{BB962C8B-B14F-4D97-AF65-F5344CB8AC3E}">
        <p14:creationId xmlns:p14="http://schemas.microsoft.com/office/powerpoint/2010/main" val="3644303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fld id="{C2139987-0297-4D86-AF4B-C84963E4CE39}" type="slidenum">
              <a:rPr lang="en-US" altLang="en-US"/>
              <a:pPr/>
              <a:t>‹#›</a:t>
            </a:fld>
            <a:endParaRPr lang="en-US" altLang="en-US"/>
          </a:p>
        </p:txBody>
      </p:sp>
    </p:spTree>
    <p:extLst>
      <p:ext uri="{BB962C8B-B14F-4D97-AF65-F5344CB8AC3E}">
        <p14:creationId xmlns:p14="http://schemas.microsoft.com/office/powerpoint/2010/main" val="2276927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fld id="{88916A0F-1A86-4C61-82C4-1A7BE8EBD35E}" type="slidenum">
              <a:rPr lang="en-US" altLang="en-US"/>
              <a:pPr/>
              <a:t>‹#›</a:t>
            </a:fld>
            <a:endParaRPr lang="en-US" altLang="en-US"/>
          </a:p>
        </p:txBody>
      </p:sp>
    </p:spTree>
    <p:extLst>
      <p:ext uri="{BB962C8B-B14F-4D97-AF65-F5344CB8AC3E}">
        <p14:creationId xmlns:p14="http://schemas.microsoft.com/office/powerpoint/2010/main" val="3044838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fld id="{590470FF-3675-42DA-B3A9-A48473E9C5B8}" type="slidenum">
              <a:rPr lang="en-US" altLang="en-US"/>
              <a:pPr/>
              <a:t>‹#›</a:t>
            </a:fld>
            <a:endParaRPr lang="en-US" altLang="en-US"/>
          </a:p>
        </p:txBody>
      </p:sp>
    </p:spTree>
    <p:extLst>
      <p:ext uri="{BB962C8B-B14F-4D97-AF65-F5344CB8AC3E}">
        <p14:creationId xmlns:p14="http://schemas.microsoft.com/office/powerpoint/2010/main" val="160120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fld id="{527DEF5D-535B-446F-ABF8-2C8A11CDA067}" type="slidenum">
              <a:rPr lang="en-US" altLang="en-US"/>
              <a:pPr/>
              <a:t>‹#›</a:t>
            </a:fld>
            <a:endParaRPr lang="en-US" altLang="en-US"/>
          </a:p>
        </p:txBody>
      </p:sp>
    </p:spTree>
    <p:extLst>
      <p:ext uri="{BB962C8B-B14F-4D97-AF65-F5344CB8AC3E}">
        <p14:creationId xmlns:p14="http://schemas.microsoft.com/office/powerpoint/2010/main" val="338195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fld id="{EFB84BA1-B1DE-4328-8780-02ED0B73F4AF}" type="slidenum">
              <a:rPr lang="en-US" altLang="en-US"/>
              <a:pPr/>
              <a:t>‹#›</a:t>
            </a:fld>
            <a:endParaRPr lang="en-US" altLang="en-US"/>
          </a:p>
        </p:txBody>
      </p:sp>
    </p:spTree>
    <p:extLst>
      <p:ext uri="{BB962C8B-B14F-4D97-AF65-F5344CB8AC3E}">
        <p14:creationId xmlns:p14="http://schemas.microsoft.com/office/powerpoint/2010/main" val="2135208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fld id="{D08C18BF-1C16-4F08-A994-A0DE25EE3E0F}" type="slidenum">
              <a:rPr lang="en-US" altLang="en-US"/>
              <a:pPr/>
              <a:t>‹#›</a:t>
            </a:fld>
            <a:endParaRPr lang="en-US" altLang="en-US"/>
          </a:p>
        </p:txBody>
      </p:sp>
    </p:spTree>
    <p:extLst>
      <p:ext uri="{BB962C8B-B14F-4D97-AF65-F5344CB8AC3E}">
        <p14:creationId xmlns:p14="http://schemas.microsoft.com/office/powerpoint/2010/main" val="1420394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latin typeface="Arial" charset="0"/>
              </a:endParaRPr>
            </a:p>
          </p:txBody>
        </p:sp>
      </p:grpSp>
      <p:sp>
        <p:nvSpPr>
          <p:cNvPr id="1027" name="Freeform 5"/>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8" name="Group 6"/>
          <p:cNvGrpSpPr>
            <a:grpSpLocks/>
          </p:cNvGrpSpPr>
          <p:nvPr/>
        </p:nvGrpSpPr>
        <p:grpSpPr bwMode="auto">
          <a:xfrm>
            <a:off x="0" y="6019800"/>
            <a:ext cx="7848600" cy="857250"/>
            <a:chOff x="0" y="3792"/>
            <a:chExt cx="4944" cy="540"/>
          </a:xfrm>
        </p:grpSpPr>
        <p:sp>
          <p:nvSpPr>
            <p:cNvPr id="1229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30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20"/>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1"/>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310"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312"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12313"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12314"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87F3767D-A4F9-4CCD-A79D-48CEF159C87C}"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file:///C:\STK\Trunghoc\GATIN10\internet.avi" TargetMode="External"/><Relationship Id="rId5" Type="http://schemas.openxmlformats.org/officeDocument/2006/relationships/image" Target="../media/image2.png"/><Relationship Id="rId4" Type="http://schemas.openxmlformats.org/officeDocument/2006/relationships/hyperlink" Target="/anhbg10/internet.avi"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0" y="0"/>
            <a:ext cx="9144000" cy="76200"/>
          </a:xfrm>
          <a:prstGeom prst="rect">
            <a:avLst/>
          </a:prstGeom>
          <a:gradFill rotWithShape="1">
            <a:gsLst>
              <a:gs pos="0">
                <a:srgbClr val="FFFF99">
                  <a:alpha val="40999"/>
                </a:srgbClr>
              </a:gs>
              <a:gs pos="100000">
                <a:srgbClr val="660033"/>
              </a:gs>
            </a:gsLst>
            <a:lin ang="5400000" scaled="1"/>
          </a:gra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latin typeface="+mj-lt"/>
            </a:endParaRPr>
          </a:p>
        </p:txBody>
      </p:sp>
      <p:sp>
        <p:nvSpPr>
          <p:cNvPr id="4099" name="Rectangle 4"/>
          <p:cNvSpPr>
            <a:spLocks noChangeArrowheads="1"/>
          </p:cNvSpPr>
          <p:nvPr/>
        </p:nvSpPr>
        <p:spPr bwMode="auto">
          <a:xfrm>
            <a:off x="0" y="6781800"/>
            <a:ext cx="9144000" cy="76200"/>
          </a:xfrm>
          <a:prstGeom prst="rect">
            <a:avLst/>
          </a:prstGeom>
          <a:gradFill rotWithShape="1">
            <a:gsLst>
              <a:gs pos="0">
                <a:srgbClr val="FFFF99">
                  <a:alpha val="40999"/>
                </a:srgbClr>
              </a:gs>
              <a:gs pos="100000">
                <a:srgbClr val="660033"/>
              </a:gs>
            </a:gsLst>
            <a:lin ang="5400000" scaled="1"/>
          </a:gra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latin typeface="+mj-lt"/>
            </a:endParaRPr>
          </a:p>
        </p:txBody>
      </p:sp>
      <p:sp>
        <p:nvSpPr>
          <p:cNvPr id="4100" name="Rectangle 5"/>
          <p:cNvSpPr>
            <a:spLocks noChangeArrowheads="1"/>
          </p:cNvSpPr>
          <p:nvPr/>
        </p:nvSpPr>
        <p:spPr bwMode="auto">
          <a:xfrm>
            <a:off x="0" y="0"/>
            <a:ext cx="76200" cy="6858000"/>
          </a:xfrm>
          <a:prstGeom prst="rect">
            <a:avLst/>
          </a:prstGeom>
          <a:gradFill rotWithShape="1">
            <a:gsLst>
              <a:gs pos="0">
                <a:srgbClr val="FFFF99">
                  <a:alpha val="40999"/>
                </a:srgbClr>
              </a:gs>
              <a:gs pos="100000">
                <a:srgbClr val="660033"/>
              </a:gs>
            </a:gsLst>
            <a:lin ang="0" scaled="1"/>
          </a:gra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latin typeface="+mj-lt"/>
            </a:endParaRPr>
          </a:p>
        </p:txBody>
      </p:sp>
      <p:sp>
        <p:nvSpPr>
          <p:cNvPr id="4101" name="Rectangle 6"/>
          <p:cNvSpPr>
            <a:spLocks noChangeArrowheads="1"/>
          </p:cNvSpPr>
          <p:nvPr/>
        </p:nvSpPr>
        <p:spPr bwMode="auto">
          <a:xfrm>
            <a:off x="9067800" y="0"/>
            <a:ext cx="76200" cy="6858000"/>
          </a:xfrm>
          <a:prstGeom prst="rect">
            <a:avLst/>
          </a:prstGeom>
          <a:gradFill rotWithShape="1">
            <a:gsLst>
              <a:gs pos="0">
                <a:srgbClr val="FFFF99">
                  <a:alpha val="40999"/>
                </a:srgbClr>
              </a:gs>
              <a:gs pos="100000">
                <a:srgbClr val="660033"/>
              </a:gs>
            </a:gsLst>
            <a:lin ang="0" scaled="1"/>
          </a:gra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latin typeface="+mj-lt"/>
            </a:endParaRPr>
          </a:p>
        </p:txBody>
      </p:sp>
      <p:pic>
        <p:nvPicPr>
          <p:cNvPr id="307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05075"/>
            <a:ext cx="49530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20">
            <a:hlinkClick r:id="rId4" action="ppaction://hlinkfile"/>
          </p:cNvPr>
          <p:cNvSpPr>
            <a:spLocks noChangeArrowheads="1"/>
          </p:cNvSpPr>
          <p:nvPr/>
        </p:nvSpPr>
        <p:spPr bwMode="auto">
          <a:xfrm>
            <a:off x="5410200" y="2514600"/>
            <a:ext cx="3352800" cy="4191000"/>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latin typeface="+mj-lt"/>
            </a:endParaRPr>
          </a:p>
        </p:txBody>
      </p:sp>
      <p:sp>
        <p:nvSpPr>
          <p:cNvPr id="3094" name="Text Box 22"/>
          <p:cNvSpPr txBox="1">
            <a:spLocks noChangeArrowheads="1"/>
          </p:cNvSpPr>
          <p:nvPr/>
        </p:nvSpPr>
        <p:spPr bwMode="auto">
          <a:xfrm>
            <a:off x="457200" y="304800"/>
            <a:ext cx="8458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4400" smtClean="0">
                <a:solidFill>
                  <a:srgbClr val="FFFFFF"/>
                </a:solidFill>
                <a:latin typeface="+mj-lt"/>
              </a:rPr>
              <a:t>BÀI 2. MẠNG THÔNG TIN TOÀN CẦU INTERNET</a:t>
            </a:r>
          </a:p>
        </p:txBody>
      </p:sp>
      <p:pic>
        <p:nvPicPr>
          <p:cNvPr id="3097" name="internet.avi">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5486400" y="33401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3094"/>
                                        </p:tgtEl>
                                        <p:attrNameLst>
                                          <p:attrName>style.visibility</p:attrName>
                                        </p:attrNameLst>
                                      </p:cBhvr>
                                      <p:to>
                                        <p:strVal val="visible"/>
                                      </p:to>
                                    </p:set>
                                    <p:animEffect transition="in" filter="fade">
                                      <p:cBhvr>
                                        <p:cTn id="7" dur="2000"/>
                                        <p:tgtEl>
                                          <p:spTgt spid="3094"/>
                                        </p:tgtEl>
                                      </p:cBhvr>
                                    </p:animEffect>
                                  </p:childTnLst>
                                </p:cTn>
                              </p:par>
                            </p:childTnLst>
                          </p:cTn>
                        </p:par>
                        <p:par>
                          <p:cTn id="8" fill="hold" nodeType="afterGroup">
                            <p:stCondLst>
                              <p:cond delay="2000"/>
                            </p:stCondLst>
                            <p:childTnLst>
                              <p:par>
                                <p:cTn id="9" presetID="20" presetClass="emph" presetSubtype="0" fill="hold" grpId="1" nodeType="afterEffect">
                                  <p:stCondLst>
                                    <p:cond delay="0"/>
                                  </p:stCondLst>
                                  <p:iterate type="lt">
                                    <p:tmPct val="10000"/>
                                  </p:iterate>
                                  <p:childTnLst>
                                    <p:set>
                                      <p:cBhvr override="childStyle">
                                        <p:cTn id="10" dur="1000" autoRev="1" fill="hold"/>
                                        <p:tgtEl>
                                          <p:spTgt spid="3094"/>
                                        </p:tgtEl>
                                        <p:attrNameLst>
                                          <p:attrName>style.color</p:attrName>
                                        </p:attrNameLst>
                                      </p:cBhvr>
                                      <p:to>
                                        <p:clrVal>
                                          <a:srgbClr val="FFFF00"/>
                                        </p:clrVal>
                                      </p:to>
                                    </p:set>
                                    <p:set>
                                      <p:cBhvr>
                                        <p:cTn id="11" dur="1000" autoRev="1" fill="hold"/>
                                        <p:tgtEl>
                                          <p:spTgt spid="3094"/>
                                        </p:tgtEl>
                                        <p:attrNameLst>
                                          <p:attrName>fillcolor</p:attrName>
                                        </p:attrNameLst>
                                      </p:cBhvr>
                                      <p:to>
                                        <p:clrVal>
                                          <a:srgbClr val="FFFF00"/>
                                        </p:clrVal>
                                      </p:to>
                                    </p:set>
                                    <p:set>
                                      <p:cBhvr>
                                        <p:cTn id="12" dur="1000" autoRev="1" fill="hold"/>
                                        <p:tgtEl>
                                          <p:spTgt spid="3094"/>
                                        </p:tgtEl>
                                        <p:attrNameLst>
                                          <p:attrName>fill.type</p:attrName>
                                        </p:attrNameLst>
                                      </p:cBhvr>
                                      <p:to>
                                        <p:strVal val="solid"/>
                                      </p:to>
                                    </p:set>
                                  </p:childTnLst>
                                </p:cTn>
                              </p:par>
                            </p:childTnLst>
                          </p:cTn>
                        </p:par>
                        <p:par>
                          <p:cTn id="13" fill="hold" nodeType="afterGroup">
                            <p:stCondLst>
                              <p:cond delay="10200"/>
                            </p:stCondLst>
                            <p:childTnLst>
                              <p:par>
                                <p:cTn id="14" presetID="8" presetClass="emph" presetSubtype="0" fill="hold" grpId="2" nodeType="afterEffect">
                                  <p:stCondLst>
                                    <p:cond delay="0"/>
                                  </p:stCondLst>
                                  <p:iterate type="lt">
                                    <p:tmPct val="0"/>
                                  </p:iterate>
                                  <p:childTnLst>
                                    <p:animRot by="21600000">
                                      <p:cBhvr>
                                        <p:cTn id="15" dur="3000" fill="hold"/>
                                        <p:tgtEl>
                                          <p:spTgt spid="30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video>
              <p:cMediaNode>
                <p:cTn id="16" repeatCount="indefinite" fill="hold" display="0">
                  <p:stCondLst>
                    <p:cond delay="indefinite"/>
                  </p:stCondLst>
                  <p:endCondLst>
                    <p:cond evt="onPrev" delay="0">
                      <p:tgtEl>
                        <p:sldTgt/>
                      </p:tgtEl>
                    </p:cond>
                  </p:endCondLst>
                </p:cTn>
                <p:tgtEl>
                  <p:spTgt spid="3097"/>
                </p:tgtEl>
              </p:cMediaNode>
            </p:video>
          </p:childTnLst>
        </p:cTn>
      </p:par>
    </p:tnLst>
    <p:bldLst>
      <p:bldP spid="3094" grpId="0"/>
      <p:bldP spid="3094" grpId="1"/>
      <p:bldP spid="3094"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62000"/>
            <a:ext cx="7239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5"/>
          <p:cNvSpPr txBox="1">
            <a:spLocks noChangeArrowheads="1"/>
          </p:cNvSpPr>
          <p:nvPr/>
        </p:nvSpPr>
        <p:spPr bwMode="auto">
          <a:xfrm>
            <a:off x="152400" y="76200"/>
            <a:ext cx="944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4863" indent="-804863">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3600" i="1" u="sng"/>
              <a:t>Vd:</a:t>
            </a:r>
            <a:r>
              <a:rPr lang="en-US" altLang="en-US" sz="3600" i="1"/>
              <a:t> Trang web www.yahoo.com</a:t>
            </a:r>
          </a:p>
        </p:txBody>
      </p:sp>
      <p:sp>
        <p:nvSpPr>
          <p:cNvPr id="35847" name="Text Box 7"/>
          <p:cNvSpPr txBox="1">
            <a:spLocks noChangeArrowheads="1"/>
          </p:cNvSpPr>
          <p:nvPr/>
        </p:nvSpPr>
        <p:spPr bwMode="auto">
          <a:xfrm>
            <a:off x="304800" y="4816475"/>
            <a:ext cx="8534400" cy="20415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r>
              <a:rPr lang="en-US" altLang="en-US" b="1" u="sng">
                <a:solidFill>
                  <a:srgbClr val="FF0000"/>
                </a:solidFill>
              </a:rPr>
              <a:t>Lưu ý:</a:t>
            </a:r>
            <a:r>
              <a:rPr lang="en-US" altLang="en-US">
                <a:solidFill>
                  <a:srgbClr val="000000"/>
                </a:solidFill>
              </a:rPr>
              <a:t> Không phải mọi thông tin đều được miễn phí. Trên Internet có những thông tin mà chỉ những người có quyền  mới được phép truy cập va khai thác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5845"/>
                                        </p:tgtEl>
                                        <p:attrNameLst>
                                          <p:attrName>style.visibility</p:attrName>
                                        </p:attrNameLst>
                                      </p:cBhvr>
                                      <p:to>
                                        <p:strVal val="visible"/>
                                      </p:to>
                                    </p:set>
                                    <p:anim calcmode="lin" valueType="num">
                                      <p:cBhvr>
                                        <p:cTn id="7" dur="500" fill="hold"/>
                                        <p:tgtEl>
                                          <p:spTgt spid="35845"/>
                                        </p:tgtEl>
                                        <p:attrNameLst>
                                          <p:attrName>ppt_w</p:attrName>
                                        </p:attrNameLst>
                                      </p:cBhvr>
                                      <p:tavLst>
                                        <p:tav tm="0">
                                          <p:val>
                                            <p:fltVal val="0"/>
                                          </p:val>
                                        </p:tav>
                                        <p:tav tm="100000">
                                          <p:val>
                                            <p:strVal val="#ppt_w"/>
                                          </p:val>
                                        </p:tav>
                                      </p:tavLst>
                                    </p:anim>
                                    <p:anim calcmode="lin" valueType="num">
                                      <p:cBhvr>
                                        <p:cTn id="8" dur="500" fill="hold"/>
                                        <p:tgtEl>
                                          <p:spTgt spid="35845"/>
                                        </p:tgtEl>
                                        <p:attrNameLst>
                                          <p:attrName>ppt_h</p:attrName>
                                        </p:attrNameLst>
                                      </p:cBhvr>
                                      <p:tavLst>
                                        <p:tav tm="0">
                                          <p:val>
                                            <p:fltVal val="0"/>
                                          </p:val>
                                        </p:tav>
                                        <p:tav tm="100000">
                                          <p:val>
                                            <p:strVal val="#ppt_h"/>
                                          </p:val>
                                        </p:tav>
                                      </p:tavLst>
                                    </p:anim>
                                    <p:animEffect transition="in" filter="fade">
                                      <p:cBhvr>
                                        <p:cTn id="9" dur="500"/>
                                        <p:tgtEl>
                                          <p:spTgt spid="35845"/>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35844"/>
                                        </p:tgtEl>
                                        <p:attrNameLst>
                                          <p:attrName>style.visibility</p:attrName>
                                        </p:attrNameLst>
                                      </p:cBhvr>
                                      <p:to>
                                        <p:strVal val="visible"/>
                                      </p:to>
                                    </p:set>
                                    <p:animEffect transition="in" filter="fade">
                                      <p:cBhvr>
                                        <p:cTn id="13" dur="2000"/>
                                        <p:tgtEl>
                                          <p:spTgt spid="3584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35847"/>
                                        </p:tgtEl>
                                        <p:attrNameLst>
                                          <p:attrName>style.visibility</p:attrName>
                                        </p:attrNameLst>
                                      </p:cBhvr>
                                      <p:to>
                                        <p:strVal val="visible"/>
                                      </p:to>
                                    </p:set>
                                    <p:animEffect transition="in" filter="fade">
                                      <p:cBhvr>
                                        <p:cTn id="18" dur="1000"/>
                                        <p:tgtEl>
                                          <p:spTgt spid="35847"/>
                                        </p:tgtEl>
                                      </p:cBhvr>
                                    </p:animEffect>
                                    <p:anim calcmode="lin" valueType="num">
                                      <p:cBhvr>
                                        <p:cTn id="19" dur="1000" fill="hold"/>
                                        <p:tgtEl>
                                          <p:spTgt spid="35847"/>
                                        </p:tgtEl>
                                        <p:attrNameLst>
                                          <p:attrName>ppt_x</p:attrName>
                                        </p:attrNameLst>
                                      </p:cBhvr>
                                      <p:tavLst>
                                        <p:tav tm="0">
                                          <p:val>
                                            <p:strVal val="#ppt_x"/>
                                          </p:val>
                                        </p:tav>
                                        <p:tav tm="100000">
                                          <p:val>
                                            <p:strVal val="#ppt_x"/>
                                          </p:val>
                                        </p:tav>
                                      </p:tavLst>
                                    </p:anim>
                                    <p:anim calcmode="lin" valueType="num">
                                      <p:cBhvr>
                                        <p:cTn id="20" dur="1000" fill="hold"/>
                                        <p:tgtEl>
                                          <p:spTgt spid="358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P spid="358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228600" y="304800"/>
            <a:ext cx="8458200" cy="641350"/>
          </a:xfrm>
          <a:prstGeom prst="rect">
            <a:avLst/>
          </a:prstGeom>
          <a:noFill/>
          <a:ln w="9525">
            <a:noFill/>
            <a:miter lim="800000"/>
            <a:headEnd/>
            <a:tailEnd/>
          </a:ln>
          <a:effectLst/>
        </p:spPr>
        <p:txBody>
          <a:bodyPr>
            <a:spAutoFit/>
          </a:bodyPr>
          <a:lstStyle/>
          <a:p>
            <a:pPr eaLnBrk="1" hangingPunct="1">
              <a:spcBef>
                <a:spcPct val="20000"/>
              </a:spcBef>
              <a:defRPr/>
            </a:pPr>
            <a:r>
              <a:rPr lang="en-US" sz="3600" b="1">
                <a:effectLst>
                  <a:outerShdw blurRad="38100" dist="38100" dir="2700000" algn="tl">
                    <a:srgbClr val="000000"/>
                  </a:outerShdw>
                </a:effectLst>
                <a:latin typeface="Arial" charset="0"/>
              </a:rPr>
              <a:t>2. Một số dịch vụ trên Internet</a:t>
            </a:r>
            <a:endParaRPr lang="en-US" sz="3600">
              <a:effectLst>
                <a:outerShdw blurRad="38100" dist="38100" dir="2700000" algn="tl">
                  <a:srgbClr val="000000"/>
                </a:outerShdw>
              </a:effectLst>
              <a:latin typeface="Arial" charset="0"/>
            </a:endParaRPr>
          </a:p>
        </p:txBody>
      </p:sp>
      <p:sp>
        <p:nvSpPr>
          <p:cNvPr id="66563" name="Rectangle 3"/>
          <p:cNvSpPr>
            <a:spLocks noChangeArrowheads="1"/>
          </p:cNvSpPr>
          <p:nvPr/>
        </p:nvSpPr>
        <p:spPr bwMode="auto">
          <a:xfrm>
            <a:off x="685800" y="1143000"/>
            <a:ext cx="7924800" cy="641350"/>
          </a:xfrm>
          <a:prstGeom prst="rect">
            <a:avLst/>
          </a:prstGeom>
          <a:noFill/>
          <a:ln w="9525">
            <a:noFill/>
            <a:miter lim="800000"/>
            <a:headEnd/>
            <a:tailEnd/>
          </a:ln>
          <a:effectLst/>
        </p:spPr>
        <p:txBody>
          <a:bodyPr>
            <a:spAutoFit/>
          </a:bodyPr>
          <a:lstStyle/>
          <a:p>
            <a:pPr eaLnBrk="1" hangingPunct="1">
              <a:spcBef>
                <a:spcPct val="20000"/>
              </a:spcBef>
              <a:defRPr/>
            </a:pPr>
            <a:r>
              <a:rPr lang="en-US" sz="3600" b="1" u="sng">
                <a:solidFill>
                  <a:srgbClr val="FFFF00"/>
                </a:solidFill>
                <a:effectLst>
                  <a:outerShdw blurRad="38100" dist="38100" dir="2700000" algn="tl">
                    <a:srgbClr val="000000"/>
                  </a:outerShdw>
                </a:effectLst>
                <a:latin typeface="Arial" charset="0"/>
              </a:rPr>
              <a:t>c. Thư điện tử (Email)</a:t>
            </a:r>
            <a:endParaRPr lang="en-US" sz="3600" u="sng">
              <a:solidFill>
                <a:srgbClr val="FFFF00"/>
              </a:solidFill>
              <a:effectLst>
                <a:outerShdw blurRad="38100" dist="38100" dir="2700000" algn="tl">
                  <a:srgbClr val="000000"/>
                </a:outerShdw>
              </a:effectLst>
              <a:latin typeface="Arial" charset="0"/>
            </a:endParaRPr>
          </a:p>
        </p:txBody>
      </p:sp>
      <p:sp>
        <p:nvSpPr>
          <p:cNvPr id="66564" name="Rectangle 4"/>
          <p:cNvSpPr>
            <a:spLocks noChangeArrowheads="1"/>
          </p:cNvSpPr>
          <p:nvPr/>
        </p:nvSpPr>
        <p:spPr bwMode="auto">
          <a:xfrm>
            <a:off x="457200" y="2133600"/>
            <a:ext cx="838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buClrTx/>
              <a:buFontTx/>
              <a:buNone/>
            </a:pPr>
            <a:r>
              <a:rPr lang="en-US" altLang="en-US" sz="3600"/>
              <a:t>Là dịch vụ trao đổi thông tin trên Internet thông qua các hộp thư điện tử</a:t>
            </a:r>
          </a:p>
        </p:txBody>
      </p:sp>
      <p:pic>
        <p:nvPicPr>
          <p:cNvPr id="13317" name="Picture 5" descr="2_COM~2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962400"/>
            <a:ext cx="4953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fade">
                                      <p:cBhvr>
                                        <p:cTn id="7" dur="2000"/>
                                        <p:tgtEl>
                                          <p:spTgt spid="665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6564"/>
                                        </p:tgtEl>
                                        <p:attrNameLst>
                                          <p:attrName>style.visibility</p:attrName>
                                        </p:attrNameLst>
                                      </p:cBhvr>
                                      <p:to>
                                        <p:strVal val="visible"/>
                                      </p:to>
                                    </p:set>
                                    <p:animEffect transition="in" filter="wipe(down)">
                                      <p:cBhvr>
                                        <p:cTn id="12" dur="580">
                                          <p:stCondLst>
                                            <p:cond delay="0"/>
                                          </p:stCondLst>
                                        </p:cTn>
                                        <p:tgtEl>
                                          <p:spTgt spid="66564"/>
                                        </p:tgtEl>
                                      </p:cBhvr>
                                    </p:animEffect>
                                    <p:anim calcmode="lin" valueType="num">
                                      <p:cBhvr>
                                        <p:cTn id="13" dur="1822" tmFilter="0,0; 0.14,0.36; 0.43,0.73; 0.71,0.91; 1.0,1.0">
                                          <p:stCondLst>
                                            <p:cond delay="0"/>
                                          </p:stCondLst>
                                        </p:cTn>
                                        <p:tgtEl>
                                          <p:spTgt spid="6656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656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656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656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6564"/>
                                        </p:tgtEl>
                                        <p:attrNameLst>
                                          <p:attrName>ppt_y</p:attrName>
                                        </p:attrNameLst>
                                      </p:cBhvr>
                                      <p:tavLst>
                                        <p:tav tm="0" fmla="#ppt_y-sin(pi*$)/81">
                                          <p:val>
                                            <p:fltVal val="0"/>
                                          </p:val>
                                        </p:tav>
                                        <p:tav tm="100000">
                                          <p:val>
                                            <p:fltVal val="1"/>
                                          </p:val>
                                        </p:tav>
                                      </p:tavLst>
                                    </p:anim>
                                    <p:animScale>
                                      <p:cBhvr>
                                        <p:cTn id="18" dur="26">
                                          <p:stCondLst>
                                            <p:cond delay="650"/>
                                          </p:stCondLst>
                                        </p:cTn>
                                        <p:tgtEl>
                                          <p:spTgt spid="66564"/>
                                        </p:tgtEl>
                                      </p:cBhvr>
                                      <p:to x="100000" y="60000"/>
                                    </p:animScale>
                                    <p:animScale>
                                      <p:cBhvr>
                                        <p:cTn id="19" dur="166" decel="50000">
                                          <p:stCondLst>
                                            <p:cond delay="676"/>
                                          </p:stCondLst>
                                        </p:cTn>
                                        <p:tgtEl>
                                          <p:spTgt spid="66564"/>
                                        </p:tgtEl>
                                      </p:cBhvr>
                                      <p:to x="100000" y="100000"/>
                                    </p:animScale>
                                    <p:animScale>
                                      <p:cBhvr>
                                        <p:cTn id="20" dur="26">
                                          <p:stCondLst>
                                            <p:cond delay="1312"/>
                                          </p:stCondLst>
                                        </p:cTn>
                                        <p:tgtEl>
                                          <p:spTgt spid="66564"/>
                                        </p:tgtEl>
                                      </p:cBhvr>
                                      <p:to x="100000" y="80000"/>
                                    </p:animScale>
                                    <p:animScale>
                                      <p:cBhvr>
                                        <p:cTn id="21" dur="166" decel="50000">
                                          <p:stCondLst>
                                            <p:cond delay="1338"/>
                                          </p:stCondLst>
                                        </p:cTn>
                                        <p:tgtEl>
                                          <p:spTgt spid="66564"/>
                                        </p:tgtEl>
                                      </p:cBhvr>
                                      <p:to x="100000" y="100000"/>
                                    </p:animScale>
                                    <p:animScale>
                                      <p:cBhvr>
                                        <p:cTn id="22" dur="26">
                                          <p:stCondLst>
                                            <p:cond delay="1642"/>
                                          </p:stCondLst>
                                        </p:cTn>
                                        <p:tgtEl>
                                          <p:spTgt spid="66564"/>
                                        </p:tgtEl>
                                      </p:cBhvr>
                                      <p:to x="100000" y="90000"/>
                                    </p:animScale>
                                    <p:animScale>
                                      <p:cBhvr>
                                        <p:cTn id="23" dur="166" decel="50000">
                                          <p:stCondLst>
                                            <p:cond delay="1668"/>
                                          </p:stCondLst>
                                        </p:cTn>
                                        <p:tgtEl>
                                          <p:spTgt spid="66564"/>
                                        </p:tgtEl>
                                      </p:cBhvr>
                                      <p:to x="100000" y="100000"/>
                                    </p:animScale>
                                    <p:animScale>
                                      <p:cBhvr>
                                        <p:cTn id="24" dur="26">
                                          <p:stCondLst>
                                            <p:cond delay="1808"/>
                                          </p:stCondLst>
                                        </p:cTn>
                                        <p:tgtEl>
                                          <p:spTgt spid="66564"/>
                                        </p:tgtEl>
                                      </p:cBhvr>
                                      <p:to x="100000" y="95000"/>
                                    </p:animScale>
                                    <p:animScale>
                                      <p:cBhvr>
                                        <p:cTn id="25" dur="166" decel="50000">
                                          <p:stCondLst>
                                            <p:cond delay="1834"/>
                                          </p:stCondLst>
                                        </p:cTn>
                                        <p:tgtEl>
                                          <p:spTgt spid="6656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P spid="665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2743200" y="0"/>
            <a:ext cx="6400800" cy="1066800"/>
          </a:xfrm>
        </p:spPr>
        <p:txBody>
          <a:bodyPr/>
          <a:lstStyle/>
          <a:p>
            <a:pPr eaLnBrk="1" hangingPunct="1">
              <a:defRPr/>
            </a:pPr>
            <a:r>
              <a:rPr lang="en-US" smtClean="0">
                <a:solidFill>
                  <a:srgbClr val="FFFF00"/>
                </a:solidFill>
                <a:latin typeface="Tahoma" pitchFamily="34" charset="0"/>
              </a:rPr>
              <a:t>Sử dụng Mail Yahoo</a:t>
            </a:r>
          </a:p>
        </p:txBody>
      </p:sp>
      <p:pic>
        <p:nvPicPr>
          <p:cNvPr id="1433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43434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5"/>
          <p:cNvGrpSpPr>
            <a:grpSpLocks/>
          </p:cNvGrpSpPr>
          <p:nvPr/>
        </p:nvGrpSpPr>
        <p:grpSpPr bwMode="auto">
          <a:xfrm>
            <a:off x="4257675" y="3217863"/>
            <a:ext cx="5295900" cy="579437"/>
            <a:chOff x="3312" y="2064"/>
            <a:chExt cx="1776" cy="310"/>
          </a:xfrm>
        </p:grpSpPr>
        <p:sp>
          <p:nvSpPr>
            <p:cNvPr id="14350" name="Text Box 9"/>
            <p:cNvSpPr txBox="1">
              <a:spLocks noChangeArrowheads="1"/>
            </p:cNvSpPr>
            <p:nvPr/>
          </p:nvSpPr>
          <p:spPr bwMode="auto">
            <a:xfrm>
              <a:off x="3744" y="2064"/>
              <a:ext cx="1344"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a:t>Nhập tên tài khoản</a:t>
              </a:r>
            </a:p>
          </p:txBody>
        </p:sp>
        <p:sp>
          <p:nvSpPr>
            <p:cNvPr id="14351" name="Line 11"/>
            <p:cNvSpPr>
              <a:spLocks noChangeShapeType="1"/>
            </p:cNvSpPr>
            <p:nvPr/>
          </p:nvSpPr>
          <p:spPr bwMode="auto">
            <a:xfrm flipH="1">
              <a:off x="3312" y="2208"/>
              <a:ext cx="432" cy="96"/>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4"/>
          <p:cNvGrpSpPr>
            <a:grpSpLocks/>
          </p:cNvGrpSpPr>
          <p:nvPr/>
        </p:nvGrpSpPr>
        <p:grpSpPr bwMode="auto">
          <a:xfrm>
            <a:off x="4257675" y="3825875"/>
            <a:ext cx="5295900" cy="579438"/>
            <a:chOff x="3312" y="2400"/>
            <a:chExt cx="1776" cy="311"/>
          </a:xfrm>
        </p:grpSpPr>
        <p:sp>
          <p:nvSpPr>
            <p:cNvPr id="14348" name="Text Box 12"/>
            <p:cNvSpPr txBox="1">
              <a:spLocks noChangeArrowheads="1"/>
            </p:cNvSpPr>
            <p:nvPr/>
          </p:nvSpPr>
          <p:spPr bwMode="auto">
            <a:xfrm>
              <a:off x="3744" y="2400"/>
              <a:ext cx="1344"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a:t>Nhập mật khẩu</a:t>
              </a:r>
            </a:p>
          </p:txBody>
        </p:sp>
        <p:sp>
          <p:nvSpPr>
            <p:cNvPr id="14349" name="Line 13"/>
            <p:cNvSpPr>
              <a:spLocks noChangeShapeType="1"/>
            </p:cNvSpPr>
            <p:nvPr/>
          </p:nvSpPr>
          <p:spPr bwMode="auto">
            <a:xfrm flipH="1" flipV="1">
              <a:off x="3312" y="2448"/>
              <a:ext cx="432" cy="96"/>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20"/>
          <p:cNvGrpSpPr>
            <a:grpSpLocks/>
          </p:cNvGrpSpPr>
          <p:nvPr/>
        </p:nvGrpSpPr>
        <p:grpSpPr bwMode="auto">
          <a:xfrm>
            <a:off x="4371975" y="4525963"/>
            <a:ext cx="5153025" cy="579437"/>
            <a:chOff x="3360" y="2841"/>
            <a:chExt cx="1728" cy="311"/>
          </a:xfrm>
        </p:grpSpPr>
        <p:sp>
          <p:nvSpPr>
            <p:cNvPr id="14346" name="Line 8"/>
            <p:cNvSpPr>
              <a:spLocks noChangeShapeType="1"/>
            </p:cNvSpPr>
            <p:nvPr/>
          </p:nvSpPr>
          <p:spPr bwMode="auto">
            <a:xfrm flipH="1">
              <a:off x="3360" y="2976"/>
              <a:ext cx="384" cy="0"/>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7" name="Text Box 18"/>
            <p:cNvSpPr txBox="1">
              <a:spLocks noChangeArrowheads="1"/>
            </p:cNvSpPr>
            <p:nvPr/>
          </p:nvSpPr>
          <p:spPr bwMode="auto">
            <a:xfrm>
              <a:off x="3744" y="2841"/>
              <a:ext cx="1344"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a:t>Đăng nhập</a:t>
              </a:r>
            </a:p>
          </p:txBody>
        </p:sp>
      </p:grpSp>
      <p:grpSp>
        <p:nvGrpSpPr>
          <p:cNvPr id="5" name="Group 21"/>
          <p:cNvGrpSpPr>
            <a:grpSpLocks/>
          </p:cNvGrpSpPr>
          <p:nvPr/>
        </p:nvGrpSpPr>
        <p:grpSpPr bwMode="auto">
          <a:xfrm>
            <a:off x="4524375" y="5426075"/>
            <a:ext cx="5153025" cy="579438"/>
            <a:chOff x="3360" y="2841"/>
            <a:chExt cx="1728" cy="311"/>
          </a:xfrm>
        </p:grpSpPr>
        <p:sp>
          <p:nvSpPr>
            <p:cNvPr id="14344" name="Line 22"/>
            <p:cNvSpPr>
              <a:spLocks noChangeShapeType="1"/>
            </p:cNvSpPr>
            <p:nvPr/>
          </p:nvSpPr>
          <p:spPr bwMode="auto">
            <a:xfrm flipH="1">
              <a:off x="3360" y="2976"/>
              <a:ext cx="384" cy="0"/>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5" name="Text Box 23"/>
            <p:cNvSpPr txBox="1">
              <a:spLocks noChangeArrowheads="1"/>
            </p:cNvSpPr>
            <p:nvPr/>
          </p:nvSpPr>
          <p:spPr bwMode="auto">
            <a:xfrm>
              <a:off x="3744" y="2841"/>
              <a:ext cx="1344"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a:t>Tạo hộp thư mới</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228600" y="304800"/>
            <a:ext cx="8458200" cy="641350"/>
          </a:xfrm>
          <a:prstGeom prst="rect">
            <a:avLst/>
          </a:prstGeom>
          <a:noFill/>
          <a:ln w="9525">
            <a:noFill/>
            <a:miter lim="800000"/>
            <a:headEnd/>
            <a:tailEnd/>
          </a:ln>
          <a:effectLst/>
        </p:spPr>
        <p:txBody>
          <a:bodyPr>
            <a:spAutoFit/>
          </a:bodyPr>
          <a:lstStyle/>
          <a:p>
            <a:pPr eaLnBrk="1" hangingPunct="1">
              <a:spcBef>
                <a:spcPct val="20000"/>
              </a:spcBef>
              <a:defRPr/>
            </a:pPr>
            <a:r>
              <a:rPr lang="en-US" sz="3600" b="1">
                <a:effectLst>
                  <a:outerShdw blurRad="38100" dist="38100" dir="2700000" algn="tl">
                    <a:srgbClr val="000000"/>
                  </a:outerShdw>
                </a:effectLst>
                <a:latin typeface="Arial" charset="0"/>
              </a:rPr>
              <a:t>2. Một số dịch vụ trên Internet</a:t>
            </a:r>
            <a:endParaRPr lang="en-US" sz="3600">
              <a:effectLst>
                <a:outerShdw blurRad="38100" dist="38100" dir="2700000" algn="tl">
                  <a:srgbClr val="000000"/>
                </a:outerShdw>
              </a:effectLst>
              <a:latin typeface="Arial" charset="0"/>
            </a:endParaRPr>
          </a:p>
        </p:txBody>
      </p:sp>
      <p:sp>
        <p:nvSpPr>
          <p:cNvPr id="51203" name="Rectangle 3"/>
          <p:cNvSpPr>
            <a:spLocks noChangeArrowheads="1"/>
          </p:cNvSpPr>
          <p:nvPr/>
        </p:nvSpPr>
        <p:spPr bwMode="auto">
          <a:xfrm>
            <a:off x="685800" y="1143000"/>
            <a:ext cx="7924800" cy="641350"/>
          </a:xfrm>
          <a:prstGeom prst="rect">
            <a:avLst/>
          </a:prstGeom>
          <a:noFill/>
          <a:ln w="9525">
            <a:noFill/>
            <a:miter lim="800000"/>
            <a:headEnd/>
            <a:tailEnd/>
          </a:ln>
          <a:effectLst/>
        </p:spPr>
        <p:txBody>
          <a:bodyPr>
            <a:spAutoFit/>
          </a:bodyPr>
          <a:lstStyle/>
          <a:p>
            <a:pPr eaLnBrk="1" hangingPunct="1">
              <a:spcBef>
                <a:spcPct val="20000"/>
              </a:spcBef>
              <a:defRPr/>
            </a:pPr>
            <a:r>
              <a:rPr lang="en-US" sz="3600" b="1" u="sng">
                <a:solidFill>
                  <a:srgbClr val="FFFF00"/>
                </a:solidFill>
                <a:effectLst>
                  <a:outerShdw blurRad="38100" dist="38100" dir="2700000" algn="tl">
                    <a:srgbClr val="000000"/>
                  </a:outerShdw>
                </a:effectLst>
                <a:latin typeface="Arial" charset="0"/>
              </a:rPr>
              <a:t>d. Hội thảo trực tuyến</a:t>
            </a:r>
            <a:endParaRPr lang="en-US" sz="3600" u="sng">
              <a:solidFill>
                <a:srgbClr val="FFFF00"/>
              </a:solidFill>
              <a:effectLst>
                <a:outerShdw blurRad="38100" dist="38100" dir="2700000" algn="tl">
                  <a:srgbClr val="000000"/>
                </a:outerShdw>
              </a:effectLst>
              <a:latin typeface="Arial" charset="0"/>
            </a:endParaRPr>
          </a:p>
        </p:txBody>
      </p:sp>
      <p:sp>
        <p:nvSpPr>
          <p:cNvPr id="51204" name="Rectangle 4"/>
          <p:cNvSpPr>
            <a:spLocks noChangeArrowheads="1"/>
          </p:cNvSpPr>
          <p:nvPr/>
        </p:nvSpPr>
        <p:spPr bwMode="auto">
          <a:xfrm>
            <a:off x="457200" y="2133600"/>
            <a:ext cx="8382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buClrTx/>
              <a:buFontTx/>
              <a:buNone/>
            </a:pPr>
            <a:r>
              <a:rPr lang="en-US" altLang="en-US" sz="3600"/>
              <a:t>Internet cho phép tổ chức các cuộc họp, hội thảo từ xa với sự tham gia của nhiều người ở nhiều nơi khác nhau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fade">
                                      <p:cBhvr>
                                        <p:cTn id="7" dur="2000"/>
                                        <p:tgtEl>
                                          <p:spTgt spid="51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1204"/>
                                        </p:tgtEl>
                                        <p:attrNameLst>
                                          <p:attrName>style.visibility</p:attrName>
                                        </p:attrNameLst>
                                      </p:cBhvr>
                                      <p:to>
                                        <p:strVal val="visible"/>
                                      </p:to>
                                    </p:set>
                                    <p:animEffect transition="in" filter="wipe(down)">
                                      <p:cBhvr>
                                        <p:cTn id="12" dur="580">
                                          <p:stCondLst>
                                            <p:cond delay="0"/>
                                          </p:stCondLst>
                                        </p:cTn>
                                        <p:tgtEl>
                                          <p:spTgt spid="51204"/>
                                        </p:tgtEl>
                                      </p:cBhvr>
                                    </p:animEffect>
                                    <p:anim calcmode="lin" valueType="num">
                                      <p:cBhvr>
                                        <p:cTn id="13" dur="1822" tmFilter="0,0; 0.14,0.36; 0.43,0.73; 0.71,0.91; 1.0,1.0">
                                          <p:stCondLst>
                                            <p:cond delay="0"/>
                                          </p:stCondLst>
                                        </p:cTn>
                                        <p:tgtEl>
                                          <p:spTgt spid="5120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120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120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120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1204"/>
                                        </p:tgtEl>
                                        <p:attrNameLst>
                                          <p:attrName>ppt_y</p:attrName>
                                        </p:attrNameLst>
                                      </p:cBhvr>
                                      <p:tavLst>
                                        <p:tav tm="0" fmla="#ppt_y-sin(pi*$)/81">
                                          <p:val>
                                            <p:fltVal val="0"/>
                                          </p:val>
                                        </p:tav>
                                        <p:tav tm="100000">
                                          <p:val>
                                            <p:fltVal val="1"/>
                                          </p:val>
                                        </p:tav>
                                      </p:tavLst>
                                    </p:anim>
                                    <p:animScale>
                                      <p:cBhvr>
                                        <p:cTn id="18" dur="26">
                                          <p:stCondLst>
                                            <p:cond delay="650"/>
                                          </p:stCondLst>
                                        </p:cTn>
                                        <p:tgtEl>
                                          <p:spTgt spid="51204"/>
                                        </p:tgtEl>
                                      </p:cBhvr>
                                      <p:to x="100000" y="60000"/>
                                    </p:animScale>
                                    <p:animScale>
                                      <p:cBhvr>
                                        <p:cTn id="19" dur="166" decel="50000">
                                          <p:stCondLst>
                                            <p:cond delay="676"/>
                                          </p:stCondLst>
                                        </p:cTn>
                                        <p:tgtEl>
                                          <p:spTgt spid="51204"/>
                                        </p:tgtEl>
                                      </p:cBhvr>
                                      <p:to x="100000" y="100000"/>
                                    </p:animScale>
                                    <p:animScale>
                                      <p:cBhvr>
                                        <p:cTn id="20" dur="26">
                                          <p:stCondLst>
                                            <p:cond delay="1312"/>
                                          </p:stCondLst>
                                        </p:cTn>
                                        <p:tgtEl>
                                          <p:spTgt spid="51204"/>
                                        </p:tgtEl>
                                      </p:cBhvr>
                                      <p:to x="100000" y="80000"/>
                                    </p:animScale>
                                    <p:animScale>
                                      <p:cBhvr>
                                        <p:cTn id="21" dur="166" decel="50000">
                                          <p:stCondLst>
                                            <p:cond delay="1338"/>
                                          </p:stCondLst>
                                        </p:cTn>
                                        <p:tgtEl>
                                          <p:spTgt spid="51204"/>
                                        </p:tgtEl>
                                      </p:cBhvr>
                                      <p:to x="100000" y="100000"/>
                                    </p:animScale>
                                    <p:animScale>
                                      <p:cBhvr>
                                        <p:cTn id="22" dur="26">
                                          <p:stCondLst>
                                            <p:cond delay="1642"/>
                                          </p:stCondLst>
                                        </p:cTn>
                                        <p:tgtEl>
                                          <p:spTgt spid="51204"/>
                                        </p:tgtEl>
                                      </p:cBhvr>
                                      <p:to x="100000" y="90000"/>
                                    </p:animScale>
                                    <p:animScale>
                                      <p:cBhvr>
                                        <p:cTn id="23" dur="166" decel="50000">
                                          <p:stCondLst>
                                            <p:cond delay="1668"/>
                                          </p:stCondLst>
                                        </p:cTn>
                                        <p:tgtEl>
                                          <p:spTgt spid="51204"/>
                                        </p:tgtEl>
                                      </p:cBhvr>
                                      <p:to x="100000" y="100000"/>
                                    </p:animScale>
                                    <p:animScale>
                                      <p:cBhvr>
                                        <p:cTn id="24" dur="26">
                                          <p:stCondLst>
                                            <p:cond delay="1808"/>
                                          </p:stCondLst>
                                        </p:cTn>
                                        <p:tgtEl>
                                          <p:spTgt spid="51204"/>
                                        </p:tgtEl>
                                      </p:cBhvr>
                                      <p:to x="100000" y="95000"/>
                                    </p:animScale>
                                    <p:animScale>
                                      <p:cBhvr>
                                        <p:cTn id="25" dur="166" decel="50000">
                                          <p:stCondLst>
                                            <p:cond delay="1834"/>
                                          </p:stCondLst>
                                        </p:cTn>
                                        <p:tgtEl>
                                          <p:spTgt spid="5120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P spid="5120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228600" y="304800"/>
            <a:ext cx="8458200" cy="641350"/>
          </a:xfrm>
          <a:prstGeom prst="rect">
            <a:avLst/>
          </a:prstGeom>
          <a:noFill/>
          <a:ln w="9525">
            <a:noFill/>
            <a:miter lim="800000"/>
            <a:headEnd/>
            <a:tailEnd/>
          </a:ln>
          <a:effectLst/>
        </p:spPr>
        <p:txBody>
          <a:bodyPr>
            <a:spAutoFit/>
          </a:bodyPr>
          <a:lstStyle/>
          <a:p>
            <a:pPr eaLnBrk="1" hangingPunct="1">
              <a:spcBef>
                <a:spcPct val="20000"/>
              </a:spcBef>
              <a:defRPr/>
            </a:pPr>
            <a:r>
              <a:rPr lang="en-US" sz="3600" b="1">
                <a:effectLst>
                  <a:outerShdw blurRad="38100" dist="38100" dir="2700000" algn="tl">
                    <a:srgbClr val="000000"/>
                  </a:outerShdw>
                </a:effectLst>
                <a:latin typeface="Arial" charset="0"/>
              </a:rPr>
              <a:t>3.Một và ứng dụng khác trên Internet</a:t>
            </a:r>
            <a:endParaRPr lang="en-US" sz="3600">
              <a:effectLst>
                <a:outerShdw blurRad="38100" dist="38100" dir="2700000" algn="tl">
                  <a:srgbClr val="000000"/>
                </a:outerShdw>
              </a:effectLst>
              <a:latin typeface="Arial" charset="0"/>
            </a:endParaRPr>
          </a:p>
        </p:txBody>
      </p:sp>
      <p:sp>
        <p:nvSpPr>
          <p:cNvPr id="52227" name="Rectangle 3"/>
          <p:cNvSpPr>
            <a:spLocks noChangeArrowheads="1"/>
          </p:cNvSpPr>
          <p:nvPr/>
        </p:nvSpPr>
        <p:spPr bwMode="auto">
          <a:xfrm>
            <a:off x="685800" y="1143000"/>
            <a:ext cx="7924800" cy="641350"/>
          </a:xfrm>
          <a:prstGeom prst="rect">
            <a:avLst/>
          </a:prstGeom>
          <a:noFill/>
          <a:ln w="9525">
            <a:noFill/>
            <a:miter lim="800000"/>
            <a:headEnd/>
            <a:tailEnd/>
          </a:ln>
          <a:effectLst/>
        </p:spPr>
        <p:txBody>
          <a:bodyPr>
            <a:spAutoFit/>
          </a:bodyPr>
          <a:lstStyle/>
          <a:p>
            <a:pPr eaLnBrk="1" hangingPunct="1">
              <a:spcBef>
                <a:spcPct val="20000"/>
              </a:spcBef>
              <a:defRPr/>
            </a:pPr>
            <a:r>
              <a:rPr lang="en-US" sz="3600" b="1" u="sng">
                <a:solidFill>
                  <a:srgbClr val="FFFF00"/>
                </a:solidFill>
                <a:effectLst>
                  <a:outerShdw blurRad="38100" dist="38100" dir="2700000" algn="tl">
                    <a:srgbClr val="000000"/>
                  </a:outerShdw>
                </a:effectLst>
                <a:latin typeface="Arial" charset="0"/>
              </a:rPr>
              <a:t>a. Đào tạo qua mạng</a:t>
            </a:r>
            <a:endParaRPr lang="en-US" sz="3600" u="sng">
              <a:solidFill>
                <a:srgbClr val="FFFF00"/>
              </a:solidFill>
              <a:effectLst>
                <a:outerShdw blurRad="38100" dist="38100" dir="2700000" algn="tl">
                  <a:srgbClr val="000000"/>
                </a:outerShdw>
              </a:effectLst>
              <a:latin typeface="Arial" charset="0"/>
            </a:endParaRPr>
          </a:p>
        </p:txBody>
      </p:sp>
      <p:sp>
        <p:nvSpPr>
          <p:cNvPr id="52228" name="Rectangle 4"/>
          <p:cNvSpPr>
            <a:spLocks noChangeArrowheads="1"/>
          </p:cNvSpPr>
          <p:nvPr/>
        </p:nvSpPr>
        <p:spPr bwMode="auto">
          <a:xfrm>
            <a:off x="457200" y="2133600"/>
            <a:ext cx="83820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just" eaLnBrk="1" hangingPunct="1">
              <a:buClrTx/>
              <a:buFontTx/>
              <a:buNone/>
            </a:pPr>
            <a:r>
              <a:rPr lang="en-US" altLang="en-US" sz="3600"/>
              <a:t>	Người học có thể truy cập Internet để nghe các bài giảng, trađổi hoặc nhận chỉ dẫn trực tiếp từ giáo viên, nhận bài tập hoặc các tài liệu học tập khác và nộp kết quả qua mạng mà không cần tới lớp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fade">
                                      <p:cBhvr>
                                        <p:cTn id="7" dur="2000"/>
                                        <p:tgtEl>
                                          <p:spTgt spid="522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2228"/>
                                        </p:tgtEl>
                                        <p:attrNameLst>
                                          <p:attrName>style.visibility</p:attrName>
                                        </p:attrNameLst>
                                      </p:cBhvr>
                                      <p:to>
                                        <p:strVal val="visible"/>
                                      </p:to>
                                    </p:set>
                                    <p:animEffect transition="in" filter="wipe(down)">
                                      <p:cBhvr>
                                        <p:cTn id="12" dur="580">
                                          <p:stCondLst>
                                            <p:cond delay="0"/>
                                          </p:stCondLst>
                                        </p:cTn>
                                        <p:tgtEl>
                                          <p:spTgt spid="52228"/>
                                        </p:tgtEl>
                                      </p:cBhvr>
                                    </p:animEffect>
                                    <p:anim calcmode="lin" valueType="num">
                                      <p:cBhvr>
                                        <p:cTn id="13" dur="1822" tmFilter="0,0; 0.14,0.36; 0.43,0.73; 0.71,0.91; 1.0,1.0">
                                          <p:stCondLst>
                                            <p:cond delay="0"/>
                                          </p:stCondLst>
                                        </p:cTn>
                                        <p:tgtEl>
                                          <p:spTgt spid="522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22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22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22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2228"/>
                                        </p:tgtEl>
                                        <p:attrNameLst>
                                          <p:attrName>ppt_y</p:attrName>
                                        </p:attrNameLst>
                                      </p:cBhvr>
                                      <p:tavLst>
                                        <p:tav tm="0" fmla="#ppt_y-sin(pi*$)/81">
                                          <p:val>
                                            <p:fltVal val="0"/>
                                          </p:val>
                                        </p:tav>
                                        <p:tav tm="100000">
                                          <p:val>
                                            <p:fltVal val="1"/>
                                          </p:val>
                                        </p:tav>
                                      </p:tavLst>
                                    </p:anim>
                                    <p:animScale>
                                      <p:cBhvr>
                                        <p:cTn id="18" dur="26">
                                          <p:stCondLst>
                                            <p:cond delay="650"/>
                                          </p:stCondLst>
                                        </p:cTn>
                                        <p:tgtEl>
                                          <p:spTgt spid="52228"/>
                                        </p:tgtEl>
                                      </p:cBhvr>
                                      <p:to x="100000" y="60000"/>
                                    </p:animScale>
                                    <p:animScale>
                                      <p:cBhvr>
                                        <p:cTn id="19" dur="166" decel="50000">
                                          <p:stCondLst>
                                            <p:cond delay="676"/>
                                          </p:stCondLst>
                                        </p:cTn>
                                        <p:tgtEl>
                                          <p:spTgt spid="52228"/>
                                        </p:tgtEl>
                                      </p:cBhvr>
                                      <p:to x="100000" y="100000"/>
                                    </p:animScale>
                                    <p:animScale>
                                      <p:cBhvr>
                                        <p:cTn id="20" dur="26">
                                          <p:stCondLst>
                                            <p:cond delay="1312"/>
                                          </p:stCondLst>
                                        </p:cTn>
                                        <p:tgtEl>
                                          <p:spTgt spid="52228"/>
                                        </p:tgtEl>
                                      </p:cBhvr>
                                      <p:to x="100000" y="80000"/>
                                    </p:animScale>
                                    <p:animScale>
                                      <p:cBhvr>
                                        <p:cTn id="21" dur="166" decel="50000">
                                          <p:stCondLst>
                                            <p:cond delay="1338"/>
                                          </p:stCondLst>
                                        </p:cTn>
                                        <p:tgtEl>
                                          <p:spTgt spid="52228"/>
                                        </p:tgtEl>
                                      </p:cBhvr>
                                      <p:to x="100000" y="100000"/>
                                    </p:animScale>
                                    <p:animScale>
                                      <p:cBhvr>
                                        <p:cTn id="22" dur="26">
                                          <p:stCondLst>
                                            <p:cond delay="1642"/>
                                          </p:stCondLst>
                                        </p:cTn>
                                        <p:tgtEl>
                                          <p:spTgt spid="52228"/>
                                        </p:tgtEl>
                                      </p:cBhvr>
                                      <p:to x="100000" y="90000"/>
                                    </p:animScale>
                                    <p:animScale>
                                      <p:cBhvr>
                                        <p:cTn id="23" dur="166" decel="50000">
                                          <p:stCondLst>
                                            <p:cond delay="1668"/>
                                          </p:stCondLst>
                                        </p:cTn>
                                        <p:tgtEl>
                                          <p:spTgt spid="52228"/>
                                        </p:tgtEl>
                                      </p:cBhvr>
                                      <p:to x="100000" y="100000"/>
                                    </p:animScale>
                                    <p:animScale>
                                      <p:cBhvr>
                                        <p:cTn id="24" dur="26">
                                          <p:stCondLst>
                                            <p:cond delay="1808"/>
                                          </p:stCondLst>
                                        </p:cTn>
                                        <p:tgtEl>
                                          <p:spTgt spid="52228"/>
                                        </p:tgtEl>
                                      </p:cBhvr>
                                      <p:to x="100000" y="95000"/>
                                    </p:animScale>
                                    <p:animScale>
                                      <p:cBhvr>
                                        <p:cTn id="25" dur="166" decel="50000">
                                          <p:stCondLst>
                                            <p:cond delay="1834"/>
                                          </p:stCondLst>
                                        </p:cTn>
                                        <p:tgtEl>
                                          <p:spTgt spid="522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P spid="522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28600" y="304800"/>
            <a:ext cx="8458200" cy="641350"/>
          </a:xfrm>
          <a:prstGeom prst="rect">
            <a:avLst/>
          </a:prstGeom>
          <a:noFill/>
          <a:ln w="9525">
            <a:noFill/>
            <a:miter lim="800000"/>
            <a:headEnd/>
            <a:tailEnd/>
          </a:ln>
          <a:effectLst/>
        </p:spPr>
        <p:txBody>
          <a:bodyPr>
            <a:spAutoFit/>
          </a:bodyPr>
          <a:lstStyle/>
          <a:p>
            <a:pPr eaLnBrk="1" hangingPunct="1">
              <a:spcBef>
                <a:spcPct val="20000"/>
              </a:spcBef>
              <a:defRPr/>
            </a:pPr>
            <a:r>
              <a:rPr lang="en-US" sz="3600" b="1">
                <a:effectLst>
                  <a:outerShdw blurRad="38100" dist="38100" dir="2700000" algn="tl">
                    <a:srgbClr val="000000"/>
                  </a:outerShdw>
                </a:effectLst>
                <a:latin typeface="Arial" charset="0"/>
              </a:rPr>
              <a:t>3.Một và ứng dụng khác trên Internet</a:t>
            </a:r>
            <a:endParaRPr lang="en-US" sz="3600">
              <a:effectLst>
                <a:outerShdw blurRad="38100" dist="38100" dir="2700000" algn="tl">
                  <a:srgbClr val="000000"/>
                </a:outerShdw>
              </a:effectLst>
              <a:latin typeface="Arial" charset="0"/>
            </a:endParaRPr>
          </a:p>
        </p:txBody>
      </p:sp>
      <p:sp>
        <p:nvSpPr>
          <p:cNvPr id="53251" name="Rectangle 3"/>
          <p:cNvSpPr>
            <a:spLocks noChangeArrowheads="1"/>
          </p:cNvSpPr>
          <p:nvPr/>
        </p:nvSpPr>
        <p:spPr bwMode="auto">
          <a:xfrm>
            <a:off x="685800" y="1143000"/>
            <a:ext cx="7924800" cy="641350"/>
          </a:xfrm>
          <a:prstGeom prst="rect">
            <a:avLst/>
          </a:prstGeom>
          <a:noFill/>
          <a:ln w="9525">
            <a:noFill/>
            <a:miter lim="800000"/>
            <a:headEnd/>
            <a:tailEnd/>
          </a:ln>
          <a:effectLst/>
        </p:spPr>
        <p:txBody>
          <a:bodyPr>
            <a:spAutoFit/>
          </a:bodyPr>
          <a:lstStyle/>
          <a:p>
            <a:pPr eaLnBrk="1" hangingPunct="1">
              <a:spcBef>
                <a:spcPct val="20000"/>
              </a:spcBef>
              <a:defRPr/>
            </a:pPr>
            <a:r>
              <a:rPr lang="en-US" sz="3600" b="1" u="sng">
                <a:solidFill>
                  <a:srgbClr val="FFFF00"/>
                </a:solidFill>
                <a:effectLst>
                  <a:outerShdw blurRad="38100" dist="38100" dir="2700000" algn="tl">
                    <a:srgbClr val="000000"/>
                  </a:outerShdw>
                </a:effectLst>
                <a:latin typeface="Arial" charset="0"/>
              </a:rPr>
              <a:t>b. Thương mại điện tử</a:t>
            </a:r>
            <a:endParaRPr lang="en-US" sz="3600" u="sng">
              <a:solidFill>
                <a:srgbClr val="FFFF00"/>
              </a:solidFill>
              <a:effectLst>
                <a:outerShdw blurRad="38100" dist="38100" dir="2700000" algn="tl">
                  <a:srgbClr val="000000"/>
                </a:outerShdw>
              </a:effectLst>
              <a:latin typeface="Arial" charset="0"/>
            </a:endParaRPr>
          </a:p>
        </p:txBody>
      </p:sp>
      <p:sp>
        <p:nvSpPr>
          <p:cNvPr id="53252" name="Rectangle 4"/>
          <p:cNvSpPr>
            <a:spLocks noChangeArrowheads="1"/>
          </p:cNvSpPr>
          <p:nvPr/>
        </p:nvSpPr>
        <p:spPr bwMode="auto">
          <a:xfrm>
            <a:off x="457200" y="21336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buClrTx/>
              <a:buFontTx/>
              <a:buNone/>
            </a:pPr>
            <a:r>
              <a:rPr lang="en-US" altLang="en-US"/>
              <a:t>	Các doanh nghiệp đưa các nội dung văn bản, hình ảnh giới thiệu lên các trang web. </a:t>
            </a:r>
          </a:p>
        </p:txBody>
      </p:sp>
      <p:sp>
        <p:nvSpPr>
          <p:cNvPr id="53253" name="Rectangle 5"/>
          <p:cNvSpPr>
            <a:spLocks noChangeArrowheads="1"/>
          </p:cNvSpPr>
          <p:nvPr/>
        </p:nvSpPr>
        <p:spPr bwMode="auto">
          <a:xfrm>
            <a:off x="304800" y="4648200"/>
            <a:ext cx="883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buClrTx/>
              <a:buFontTx/>
              <a:buNone/>
            </a:pPr>
            <a:r>
              <a:rPr lang="en-US" altLang="en-US"/>
              <a:t>	Có thể thanh toán tiền bằng cách chuyển khoản qua mạng</a:t>
            </a:r>
          </a:p>
        </p:txBody>
      </p:sp>
      <p:sp>
        <p:nvSpPr>
          <p:cNvPr id="53254" name="Rectangle 6"/>
          <p:cNvSpPr>
            <a:spLocks noChangeArrowheads="1"/>
          </p:cNvSpPr>
          <p:nvPr/>
        </p:nvSpPr>
        <p:spPr bwMode="auto">
          <a:xfrm>
            <a:off x="381000" y="3327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buClrTx/>
              <a:buFontTx/>
              <a:buNone/>
            </a:pPr>
            <a:r>
              <a:rPr lang="en-US" altLang="en-US"/>
              <a:t>	Người dùng có thể truy cập internet để đặt mua hàng và có người mang đến nhà.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fade">
                                      <p:cBhvr>
                                        <p:cTn id="7" dur="2000"/>
                                        <p:tgtEl>
                                          <p:spTgt spid="53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wipe(down)">
                                      <p:cBhvr>
                                        <p:cTn id="12" dur="580">
                                          <p:stCondLst>
                                            <p:cond delay="0"/>
                                          </p:stCondLst>
                                        </p:cTn>
                                        <p:tgtEl>
                                          <p:spTgt spid="53252"/>
                                        </p:tgtEl>
                                      </p:cBhvr>
                                    </p:animEffect>
                                    <p:anim calcmode="lin" valueType="num">
                                      <p:cBhvr>
                                        <p:cTn id="13" dur="1822" tmFilter="0,0; 0.14,0.36; 0.43,0.73; 0.71,0.91; 1.0,1.0">
                                          <p:stCondLst>
                                            <p:cond delay="0"/>
                                          </p:stCondLst>
                                        </p:cTn>
                                        <p:tgtEl>
                                          <p:spTgt spid="5325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325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325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325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3252"/>
                                        </p:tgtEl>
                                        <p:attrNameLst>
                                          <p:attrName>ppt_y</p:attrName>
                                        </p:attrNameLst>
                                      </p:cBhvr>
                                      <p:tavLst>
                                        <p:tav tm="0" fmla="#ppt_y-sin(pi*$)/81">
                                          <p:val>
                                            <p:fltVal val="0"/>
                                          </p:val>
                                        </p:tav>
                                        <p:tav tm="100000">
                                          <p:val>
                                            <p:fltVal val="1"/>
                                          </p:val>
                                        </p:tav>
                                      </p:tavLst>
                                    </p:anim>
                                    <p:animScale>
                                      <p:cBhvr>
                                        <p:cTn id="18" dur="26">
                                          <p:stCondLst>
                                            <p:cond delay="650"/>
                                          </p:stCondLst>
                                        </p:cTn>
                                        <p:tgtEl>
                                          <p:spTgt spid="53252"/>
                                        </p:tgtEl>
                                      </p:cBhvr>
                                      <p:to x="100000" y="60000"/>
                                    </p:animScale>
                                    <p:animScale>
                                      <p:cBhvr>
                                        <p:cTn id="19" dur="166" decel="50000">
                                          <p:stCondLst>
                                            <p:cond delay="676"/>
                                          </p:stCondLst>
                                        </p:cTn>
                                        <p:tgtEl>
                                          <p:spTgt spid="53252"/>
                                        </p:tgtEl>
                                      </p:cBhvr>
                                      <p:to x="100000" y="100000"/>
                                    </p:animScale>
                                    <p:animScale>
                                      <p:cBhvr>
                                        <p:cTn id="20" dur="26">
                                          <p:stCondLst>
                                            <p:cond delay="1312"/>
                                          </p:stCondLst>
                                        </p:cTn>
                                        <p:tgtEl>
                                          <p:spTgt spid="53252"/>
                                        </p:tgtEl>
                                      </p:cBhvr>
                                      <p:to x="100000" y="80000"/>
                                    </p:animScale>
                                    <p:animScale>
                                      <p:cBhvr>
                                        <p:cTn id="21" dur="166" decel="50000">
                                          <p:stCondLst>
                                            <p:cond delay="1338"/>
                                          </p:stCondLst>
                                        </p:cTn>
                                        <p:tgtEl>
                                          <p:spTgt spid="53252"/>
                                        </p:tgtEl>
                                      </p:cBhvr>
                                      <p:to x="100000" y="100000"/>
                                    </p:animScale>
                                    <p:animScale>
                                      <p:cBhvr>
                                        <p:cTn id="22" dur="26">
                                          <p:stCondLst>
                                            <p:cond delay="1642"/>
                                          </p:stCondLst>
                                        </p:cTn>
                                        <p:tgtEl>
                                          <p:spTgt spid="53252"/>
                                        </p:tgtEl>
                                      </p:cBhvr>
                                      <p:to x="100000" y="90000"/>
                                    </p:animScale>
                                    <p:animScale>
                                      <p:cBhvr>
                                        <p:cTn id="23" dur="166" decel="50000">
                                          <p:stCondLst>
                                            <p:cond delay="1668"/>
                                          </p:stCondLst>
                                        </p:cTn>
                                        <p:tgtEl>
                                          <p:spTgt spid="53252"/>
                                        </p:tgtEl>
                                      </p:cBhvr>
                                      <p:to x="100000" y="100000"/>
                                    </p:animScale>
                                    <p:animScale>
                                      <p:cBhvr>
                                        <p:cTn id="24" dur="26">
                                          <p:stCondLst>
                                            <p:cond delay="1808"/>
                                          </p:stCondLst>
                                        </p:cTn>
                                        <p:tgtEl>
                                          <p:spTgt spid="53252"/>
                                        </p:tgtEl>
                                      </p:cBhvr>
                                      <p:to x="100000" y="95000"/>
                                    </p:animScale>
                                    <p:animScale>
                                      <p:cBhvr>
                                        <p:cTn id="25" dur="166" decel="50000">
                                          <p:stCondLst>
                                            <p:cond delay="1834"/>
                                          </p:stCondLst>
                                        </p:cTn>
                                        <p:tgtEl>
                                          <p:spTgt spid="53252"/>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3254"/>
                                        </p:tgtEl>
                                        <p:attrNameLst>
                                          <p:attrName>style.visibility</p:attrName>
                                        </p:attrNameLst>
                                      </p:cBhvr>
                                      <p:to>
                                        <p:strVal val="visible"/>
                                      </p:to>
                                    </p:set>
                                    <p:animEffect transition="in" filter="fade">
                                      <p:cBhvr>
                                        <p:cTn id="30" dur="2000"/>
                                        <p:tgtEl>
                                          <p:spTgt spid="532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3253"/>
                                        </p:tgtEl>
                                        <p:attrNameLst>
                                          <p:attrName>style.visibility</p:attrName>
                                        </p:attrNameLst>
                                      </p:cBhvr>
                                      <p:to>
                                        <p:strVal val="visible"/>
                                      </p:to>
                                    </p:set>
                                    <p:animEffect transition="in" filter="fade">
                                      <p:cBhvr>
                                        <p:cTn id="35" dur="20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P spid="53252" grpId="0"/>
      <p:bldP spid="53253" grpId="0"/>
      <p:bldP spid="532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580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5"/>
          <p:cNvSpPr txBox="1">
            <a:spLocks noChangeArrowheads="1"/>
          </p:cNvSpPr>
          <p:nvPr/>
        </p:nvSpPr>
        <p:spPr bwMode="auto">
          <a:xfrm>
            <a:off x="381000" y="304800"/>
            <a:ext cx="838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r>
              <a:rPr lang="en-US" altLang="en-US" b="1" i="1" u="sng"/>
              <a:t>Vd:</a:t>
            </a:r>
            <a:r>
              <a:rPr lang="en-US" altLang="en-US" i="1"/>
              <a:t> Trang www.ebay.com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fade">
                                      <p:cBhvr>
                                        <p:cTn id="7" dur="2000"/>
                                        <p:tgtEl>
                                          <p:spTgt spid="41989"/>
                                        </p:tgtEl>
                                      </p:cBhvr>
                                    </p:animEffect>
                                  </p:childTnLst>
                                </p:cTn>
                              </p:par>
                            </p:childTnLst>
                          </p:cTn>
                        </p:par>
                        <p:par>
                          <p:cTn id="8" fill="hold" nodeType="afterGroup">
                            <p:stCondLst>
                              <p:cond delay="2000"/>
                            </p:stCondLst>
                            <p:childTnLst>
                              <p:par>
                                <p:cTn id="9" presetID="20" presetClass="entr" presetSubtype="0" fill="hold" grpId="0" nodeType="afterEffect" nodePh="1">
                                  <p:stCondLst>
                                    <p:cond delay="0"/>
                                  </p:stCondLst>
                                  <p:endCondLst>
                                    <p:cond evt="begin" delay="0">
                                      <p:tn val="9"/>
                                    </p:cond>
                                  </p:endCondLst>
                                  <p:childTnLst>
                                    <p:set>
                                      <p:cBhvr>
                                        <p:cTn id="10" dur="1" fill="hold">
                                          <p:stCondLst>
                                            <p:cond delay="0"/>
                                          </p:stCondLst>
                                        </p:cTn>
                                        <p:tgtEl>
                                          <p:spTgt spid="41988"/>
                                        </p:tgtEl>
                                        <p:attrNameLst>
                                          <p:attrName>style.visibility</p:attrName>
                                        </p:attrNameLst>
                                      </p:cBhvr>
                                      <p:to>
                                        <p:strVal val="visible"/>
                                      </p:to>
                                    </p:set>
                                    <p:animEffect transition="in" filter="wedge">
                                      <p:cBhvr>
                                        <p:cTn id="11" dur="20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8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457200" y="90488"/>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3600" b="1" smtClean="0">
                <a:solidFill>
                  <a:srgbClr val="FFFF00"/>
                </a:solidFill>
                <a:latin typeface="+mj-lt"/>
                <a:sym typeface="Wingdings" pitchFamily="2" charset="2"/>
              </a:rPr>
              <a:t>Ngoài ra chúng ta có thể:</a:t>
            </a:r>
            <a:endParaRPr lang="en-US" altLang="en-US" sz="3600" b="1" smtClean="0">
              <a:solidFill>
                <a:srgbClr val="FFFF00"/>
              </a:solidFill>
              <a:latin typeface="+mj-lt"/>
            </a:endParaRPr>
          </a:p>
        </p:txBody>
      </p:sp>
      <p:pic>
        <p:nvPicPr>
          <p:cNvPr id="163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1143000"/>
            <a:ext cx="28575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4143375"/>
            <a:ext cx="20478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 Box 10"/>
          <p:cNvSpPr txBox="1">
            <a:spLocks noChangeArrowheads="1"/>
          </p:cNvSpPr>
          <p:nvPr/>
        </p:nvSpPr>
        <p:spPr bwMode="auto">
          <a:xfrm>
            <a:off x="419100" y="3657600"/>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en-US" altLang="en-US" sz="2800" smtClean="0">
                <a:latin typeface="+mj-lt"/>
              </a:rPr>
              <a:t>Chat</a:t>
            </a:r>
          </a:p>
        </p:txBody>
      </p:sp>
      <p:sp>
        <p:nvSpPr>
          <p:cNvPr id="16396" name="Text Box 12"/>
          <p:cNvSpPr txBox="1">
            <a:spLocks noChangeArrowheads="1"/>
          </p:cNvSpPr>
          <p:nvPr/>
        </p:nvSpPr>
        <p:spPr bwMode="auto">
          <a:xfrm>
            <a:off x="571500" y="6124575"/>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en-US" altLang="en-US" sz="2800" smtClean="0">
                <a:latin typeface="+mj-lt"/>
              </a:rPr>
              <a:t>Games</a:t>
            </a:r>
          </a:p>
        </p:txBody>
      </p:sp>
      <p:sp>
        <p:nvSpPr>
          <p:cNvPr id="20487" name="Rectangle 14"/>
          <p:cNvSpPr>
            <a:spLocks noChangeArrowheads="1"/>
          </p:cNvSpPr>
          <p:nvPr/>
        </p:nvSpPr>
        <p:spPr bwMode="auto">
          <a:xfrm>
            <a:off x="0" y="0"/>
            <a:ext cx="9144000" cy="76200"/>
          </a:xfrm>
          <a:prstGeom prst="rect">
            <a:avLst/>
          </a:prstGeom>
          <a:gradFill rotWithShape="1">
            <a:gsLst>
              <a:gs pos="0">
                <a:srgbClr val="FFFF99">
                  <a:alpha val="40999"/>
                </a:srgbClr>
              </a:gs>
              <a:gs pos="100000">
                <a:srgbClr val="660033"/>
              </a:gs>
            </a:gsLst>
            <a:lin ang="5400000" scaled="1"/>
          </a:gra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smtClean="0">
              <a:latin typeface="+mj-lt"/>
            </a:endParaRPr>
          </a:p>
        </p:txBody>
      </p:sp>
      <p:sp>
        <p:nvSpPr>
          <p:cNvPr id="20488" name="Rectangle 15"/>
          <p:cNvSpPr>
            <a:spLocks noChangeArrowheads="1"/>
          </p:cNvSpPr>
          <p:nvPr/>
        </p:nvSpPr>
        <p:spPr bwMode="auto">
          <a:xfrm>
            <a:off x="0" y="6781800"/>
            <a:ext cx="9144000" cy="76200"/>
          </a:xfrm>
          <a:prstGeom prst="rect">
            <a:avLst/>
          </a:prstGeom>
          <a:gradFill rotWithShape="1">
            <a:gsLst>
              <a:gs pos="0">
                <a:srgbClr val="FFFF99">
                  <a:alpha val="40999"/>
                </a:srgbClr>
              </a:gs>
              <a:gs pos="100000">
                <a:srgbClr val="660033"/>
              </a:gs>
            </a:gsLst>
            <a:lin ang="5400000" scaled="1"/>
          </a:gra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latin typeface="+mj-lt"/>
            </a:endParaRPr>
          </a:p>
        </p:txBody>
      </p:sp>
      <p:sp>
        <p:nvSpPr>
          <p:cNvPr id="20489" name="Rectangle 16"/>
          <p:cNvSpPr>
            <a:spLocks noChangeArrowheads="1"/>
          </p:cNvSpPr>
          <p:nvPr/>
        </p:nvSpPr>
        <p:spPr bwMode="auto">
          <a:xfrm>
            <a:off x="0" y="0"/>
            <a:ext cx="76200" cy="6858000"/>
          </a:xfrm>
          <a:prstGeom prst="rect">
            <a:avLst/>
          </a:prstGeom>
          <a:gradFill rotWithShape="1">
            <a:gsLst>
              <a:gs pos="0">
                <a:srgbClr val="FFFF99">
                  <a:alpha val="40999"/>
                </a:srgbClr>
              </a:gs>
              <a:gs pos="100000">
                <a:srgbClr val="660033"/>
              </a:gs>
            </a:gsLst>
            <a:lin ang="0" scaled="1"/>
          </a:gra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latin typeface="+mj-lt"/>
            </a:endParaRPr>
          </a:p>
        </p:txBody>
      </p:sp>
      <p:sp>
        <p:nvSpPr>
          <p:cNvPr id="20490" name="Rectangle 17"/>
          <p:cNvSpPr>
            <a:spLocks noChangeArrowheads="1"/>
          </p:cNvSpPr>
          <p:nvPr/>
        </p:nvSpPr>
        <p:spPr bwMode="auto">
          <a:xfrm>
            <a:off x="9067800" y="0"/>
            <a:ext cx="76200" cy="6858000"/>
          </a:xfrm>
          <a:prstGeom prst="rect">
            <a:avLst/>
          </a:prstGeom>
          <a:gradFill rotWithShape="1">
            <a:gsLst>
              <a:gs pos="0">
                <a:srgbClr val="FFFF99">
                  <a:alpha val="40999"/>
                </a:srgbClr>
              </a:gs>
              <a:gs pos="100000">
                <a:srgbClr val="660033"/>
              </a:gs>
            </a:gsLst>
            <a:lin ang="0" scaled="1"/>
          </a:gra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latin typeface="+mj-lt"/>
            </a:endParaRPr>
          </a:p>
        </p:txBody>
      </p:sp>
      <p:pic>
        <p:nvPicPr>
          <p:cNvPr id="1640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143000"/>
            <a:ext cx="436245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3" name="Text Box 19"/>
          <p:cNvSpPr txBox="1">
            <a:spLocks noChangeArrowheads="1"/>
          </p:cNvSpPr>
          <p:nvPr/>
        </p:nvSpPr>
        <p:spPr bwMode="auto">
          <a:xfrm>
            <a:off x="4514850" y="5181600"/>
            <a:ext cx="373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2400" b="1" smtClean="0">
                <a:latin typeface="+mj-lt"/>
              </a:rPr>
              <a:t>Điện thoại Internet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p:cTn id="7" dur="500" fill="hold"/>
                                        <p:tgtEl>
                                          <p:spTgt spid="16389"/>
                                        </p:tgtEl>
                                        <p:attrNameLst>
                                          <p:attrName>ppt_w</p:attrName>
                                        </p:attrNameLst>
                                      </p:cBhvr>
                                      <p:tavLst>
                                        <p:tav tm="0">
                                          <p:val>
                                            <p:fltVal val="0"/>
                                          </p:val>
                                        </p:tav>
                                        <p:tav tm="100000">
                                          <p:val>
                                            <p:strVal val="#ppt_w"/>
                                          </p:val>
                                        </p:tav>
                                      </p:tavLst>
                                    </p:anim>
                                    <p:anim calcmode="lin" valueType="num">
                                      <p:cBhvr>
                                        <p:cTn id="8" dur="500" fill="hold"/>
                                        <p:tgtEl>
                                          <p:spTgt spid="16389"/>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6394"/>
                                        </p:tgtEl>
                                        <p:attrNameLst>
                                          <p:attrName>style.visibility</p:attrName>
                                        </p:attrNameLst>
                                      </p:cBhvr>
                                      <p:to>
                                        <p:strVal val="visible"/>
                                      </p:to>
                                    </p:set>
                                    <p:anim calcmode="lin" valueType="num">
                                      <p:cBhvr>
                                        <p:cTn id="11" dur="500" fill="hold"/>
                                        <p:tgtEl>
                                          <p:spTgt spid="16394"/>
                                        </p:tgtEl>
                                        <p:attrNameLst>
                                          <p:attrName>ppt_w</p:attrName>
                                        </p:attrNameLst>
                                      </p:cBhvr>
                                      <p:tavLst>
                                        <p:tav tm="0">
                                          <p:val>
                                            <p:fltVal val="0"/>
                                          </p:val>
                                        </p:tav>
                                        <p:tav tm="100000">
                                          <p:val>
                                            <p:strVal val="#ppt_w"/>
                                          </p:val>
                                        </p:tav>
                                      </p:tavLst>
                                    </p:anim>
                                    <p:anim calcmode="lin" valueType="num">
                                      <p:cBhvr>
                                        <p:cTn id="12" dur="500" fill="hold"/>
                                        <p:tgtEl>
                                          <p:spTgt spid="16394"/>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nodeType="clickEffect">
                                  <p:stCondLst>
                                    <p:cond delay="0"/>
                                  </p:stCondLst>
                                  <p:childTnLst>
                                    <p:set>
                                      <p:cBhvr>
                                        <p:cTn id="16" dur="1" fill="hold">
                                          <p:stCondLst>
                                            <p:cond delay="0"/>
                                          </p:stCondLst>
                                        </p:cTn>
                                        <p:tgtEl>
                                          <p:spTgt spid="16391"/>
                                        </p:tgtEl>
                                        <p:attrNameLst>
                                          <p:attrName>style.visibility</p:attrName>
                                        </p:attrNameLst>
                                      </p:cBhvr>
                                      <p:to>
                                        <p:strVal val="visible"/>
                                      </p:to>
                                    </p:set>
                                    <p:anim calcmode="lin" valueType="num">
                                      <p:cBhvr>
                                        <p:cTn id="17" dur="500" fill="hold"/>
                                        <p:tgtEl>
                                          <p:spTgt spid="16391"/>
                                        </p:tgtEl>
                                        <p:attrNameLst>
                                          <p:attrName>ppt_w</p:attrName>
                                        </p:attrNameLst>
                                      </p:cBhvr>
                                      <p:tavLst>
                                        <p:tav tm="0">
                                          <p:val>
                                            <p:fltVal val="0"/>
                                          </p:val>
                                        </p:tav>
                                        <p:tav tm="100000">
                                          <p:val>
                                            <p:strVal val="#ppt_w"/>
                                          </p:val>
                                        </p:tav>
                                      </p:tavLst>
                                    </p:anim>
                                    <p:anim calcmode="lin" valueType="num">
                                      <p:cBhvr>
                                        <p:cTn id="18" dur="500" fill="hold"/>
                                        <p:tgtEl>
                                          <p:spTgt spid="16391"/>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16396"/>
                                        </p:tgtEl>
                                        <p:attrNameLst>
                                          <p:attrName>style.visibility</p:attrName>
                                        </p:attrNameLst>
                                      </p:cBhvr>
                                      <p:to>
                                        <p:strVal val="visible"/>
                                      </p:to>
                                    </p:set>
                                    <p:anim calcmode="lin" valueType="num">
                                      <p:cBhvr>
                                        <p:cTn id="21" dur="500" fill="hold"/>
                                        <p:tgtEl>
                                          <p:spTgt spid="16396"/>
                                        </p:tgtEl>
                                        <p:attrNameLst>
                                          <p:attrName>ppt_w</p:attrName>
                                        </p:attrNameLst>
                                      </p:cBhvr>
                                      <p:tavLst>
                                        <p:tav tm="0">
                                          <p:val>
                                            <p:fltVal val="0"/>
                                          </p:val>
                                        </p:tav>
                                        <p:tav tm="100000">
                                          <p:val>
                                            <p:strVal val="#ppt_w"/>
                                          </p:val>
                                        </p:tav>
                                      </p:tavLst>
                                    </p:anim>
                                    <p:anim calcmode="lin" valueType="num">
                                      <p:cBhvr>
                                        <p:cTn id="22" dur="500" fill="hold"/>
                                        <p:tgtEl>
                                          <p:spTgt spid="16396"/>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40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228600" y="304800"/>
            <a:ext cx="8458200" cy="641350"/>
          </a:xfrm>
          <a:prstGeom prst="rect">
            <a:avLst/>
          </a:prstGeom>
          <a:noFill/>
          <a:ln w="9525">
            <a:noFill/>
            <a:miter lim="800000"/>
            <a:headEnd/>
            <a:tailEnd/>
          </a:ln>
          <a:effectLst/>
        </p:spPr>
        <p:txBody>
          <a:bodyPr>
            <a:spAutoFit/>
          </a:bodyPr>
          <a:lstStyle/>
          <a:p>
            <a:pPr eaLnBrk="1" hangingPunct="1">
              <a:spcBef>
                <a:spcPct val="20000"/>
              </a:spcBef>
              <a:defRPr/>
            </a:pPr>
            <a:r>
              <a:rPr lang="en-US" sz="3600" b="1">
                <a:effectLst>
                  <a:outerShdw blurRad="38100" dist="38100" dir="2700000" algn="tl">
                    <a:srgbClr val="000000"/>
                  </a:outerShdw>
                </a:effectLst>
                <a:latin typeface="+mj-lt"/>
              </a:rPr>
              <a:t>4. Làm thế nào kết nối Internet?</a:t>
            </a:r>
            <a:endParaRPr lang="en-US" sz="3600">
              <a:effectLst>
                <a:outerShdw blurRad="38100" dist="38100" dir="2700000" algn="tl">
                  <a:srgbClr val="000000"/>
                </a:outerShdw>
              </a:effectLst>
              <a:latin typeface="+mj-lt"/>
            </a:endParaRPr>
          </a:p>
        </p:txBody>
      </p:sp>
      <p:sp>
        <p:nvSpPr>
          <p:cNvPr id="56327" name="Text Box 7"/>
          <p:cNvSpPr txBox="1">
            <a:spLocks noChangeArrowheads="1"/>
          </p:cNvSpPr>
          <p:nvPr/>
        </p:nvSpPr>
        <p:spPr bwMode="auto">
          <a:xfrm>
            <a:off x="304800" y="1447800"/>
            <a:ext cx="88392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7525">
              <a:defRPr>
                <a:solidFill>
                  <a:schemeClr val="tx1"/>
                </a:solidFill>
                <a:latin typeface="Arial" charset="0"/>
              </a:defRPr>
            </a:lvl1pPr>
            <a:lvl2pPr marL="742950" indent="-285750" defTabSz="517525">
              <a:defRPr>
                <a:solidFill>
                  <a:schemeClr val="tx1"/>
                </a:solidFill>
                <a:latin typeface="Arial" charset="0"/>
              </a:defRPr>
            </a:lvl2pPr>
            <a:lvl3pPr marL="1143000" indent="-228600" defTabSz="517525">
              <a:defRPr>
                <a:solidFill>
                  <a:schemeClr val="tx1"/>
                </a:solidFill>
                <a:latin typeface="Arial" charset="0"/>
              </a:defRPr>
            </a:lvl3pPr>
            <a:lvl4pPr marL="1600200" indent="-228600" defTabSz="517525">
              <a:defRPr>
                <a:solidFill>
                  <a:schemeClr val="tx1"/>
                </a:solidFill>
                <a:latin typeface="Arial" charset="0"/>
              </a:defRPr>
            </a:lvl4pPr>
            <a:lvl5pPr marL="2057400" indent="-228600" defTabSz="517525">
              <a:defRPr>
                <a:solidFill>
                  <a:schemeClr val="tx1"/>
                </a:solidFill>
                <a:latin typeface="Arial" charset="0"/>
              </a:defRPr>
            </a:lvl5pPr>
            <a:lvl6pPr marL="2514600" indent="-228600" defTabSz="517525" eaLnBrk="0" fontAlgn="base" hangingPunct="0">
              <a:spcBef>
                <a:spcPct val="0"/>
              </a:spcBef>
              <a:spcAft>
                <a:spcPct val="0"/>
              </a:spcAft>
              <a:defRPr>
                <a:solidFill>
                  <a:schemeClr val="tx1"/>
                </a:solidFill>
                <a:latin typeface="Arial" charset="0"/>
              </a:defRPr>
            </a:lvl6pPr>
            <a:lvl7pPr marL="2971800" indent="-228600" defTabSz="517525" eaLnBrk="0" fontAlgn="base" hangingPunct="0">
              <a:spcBef>
                <a:spcPct val="0"/>
              </a:spcBef>
              <a:spcAft>
                <a:spcPct val="0"/>
              </a:spcAft>
              <a:defRPr>
                <a:solidFill>
                  <a:schemeClr val="tx1"/>
                </a:solidFill>
                <a:latin typeface="Arial" charset="0"/>
              </a:defRPr>
            </a:lvl7pPr>
            <a:lvl8pPr marL="3429000" indent="-228600" defTabSz="517525" eaLnBrk="0" fontAlgn="base" hangingPunct="0">
              <a:spcBef>
                <a:spcPct val="0"/>
              </a:spcBef>
              <a:spcAft>
                <a:spcPct val="0"/>
              </a:spcAft>
              <a:defRPr>
                <a:solidFill>
                  <a:schemeClr val="tx1"/>
                </a:solidFill>
                <a:latin typeface="Arial" charset="0"/>
              </a:defRPr>
            </a:lvl8pPr>
            <a:lvl9pPr marL="3886200" indent="-228600" defTabSz="517525" eaLnBrk="0" fontAlgn="base" hangingPunct="0">
              <a:spcBef>
                <a:spcPct val="0"/>
              </a:spcBef>
              <a:spcAft>
                <a:spcPct val="0"/>
              </a:spcAft>
              <a:defRPr>
                <a:solidFill>
                  <a:schemeClr val="tx1"/>
                </a:solidFill>
                <a:latin typeface="Arial" charset="0"/>
              </a:defRPr>
            </a:lvl9pPr>
          </a:lstStyle>
          <a:p>
            <a:pPr marL="571500" indent="-571500" algn="just">
              <a:buSzPts val="3600"/>
              <a:buFont typeface="Wingdings" panose="05000000000000000000" pitchFamily="2" charset="2"/>
              <a:buChar char="Ø"/>
              <a:defRPr/>
            </a:pPr>
            <a:r>
              <a:rPr lang="vi-VN" sz="3400" smtClean="0">
                <a:solidFill>
                  <a:srgbClr val="FFFF00"/>
                </a:solidFill>
                <a:latin typeface="+mj-lt"/>
              </a:rPr>
              <a:t> Hợp đồng với nhà cung cấp dịch vụ Internet (ISP – Internet Service Provide) để được cung cấp tên (User name) và mật 	khẩu (Password) truy cập Internet.</a:t>
            </a:r>
          </a:p>
        </p:txBody>
      </p:sp>
      <p:sp>
        <p:nvSpPr>
          <p:cNvPr id="56328" name="Text Box 8"/>
          <p:cNvSpPr txBox="1">
            <a:spLocks noChangeArrowheads="1"/>
          </p:cNvSpPr>
          <p:nvPr/>
        </p:nvSpPr>
        <p:spPr bwMode="auto">
          <a:xfrm>
            <a:off x="381000" y="3962400"/>
            <a:ext cx="87630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7525">
              <a:defRPr>
                <a:solidFill>
                  <a:schemeClr val="tx1"/>
                </a:solidFill>
                <a:latin typeface="Arial" charset="0"/>
              </a:defRPr>
            </a:lvl1pPr>
            <a:lvl2pPr marL="742950" indent="-285750" defTabSz="517525">
              <a:defRPr>
                <a:solidFill>
                  <a:schemeClr val="tx1"/>
                </a:solidFill>
                <a:latin typeface="Arial" charset="0"/>
              </a:defRPr>
            </a:lvl2pPr>
            <a:lvl3pPr marL="1143000" indent="-228600" defTabSz="517525">
              <a:defRPr>
                <a:solidFill>
                  <a:schemeClr val="tx1"/>
                </a:solidFill>
                <a:latin typeface="Arial" charset="0"/>
              </a:defRPr>
            </a:lvl3pPr>
            <a:lvl4pPr marL="1600200" indent="-228600" defTabSz="517525">
              <a:defRPr>
                <a:solidFill>
                  <a:schemeClr val="tx1"/>
                </a:solidFill>
                <a:latin typeface="Arial" charset="0"/>
              </a:defRPr>
            </a:lvl4pPr>
            <a:lvl5pPr marL="2057400" indent="-228600" defTabSz="517525">
              <a:defRPr>
                <a:solidFill>
                  <a:schemeClr val="tx1"/>
                </a:solidFill>
                <a:latin typeface="Arial" charset="0"/>
              </a:defRPr>
            </a:lvl5pPr>
            <a:lvl6pPr marL="2514600" indent="-228600" defTabSz="517525" eaLnBrk="0" fontAlgn="base" hangingPunct="0">
              <a:spcBef>
                <a:spcPct val="0"/>
              </a:spcBef>
              <a:spcAft>
                <a:spcPct val="0"/>
              </a:spcAft>
              <a:defRPr>
                <a:solidFill>
                  <a:schemeClr val="tx1"/>
                </a:solidFill>
                <a:latin typeface="Arial" charset="0"/>
              </a:defRPr>
            </a:lvl6pPr>
            <a:lvl7pPr marL="2971800" indent="-228600" defTabSz="517525" eaLnBrk="0" fontAlgn="base" hangingPunct="0">
              <a:spcBef>
                <a:spcPct val="0"/>
              </a:spcBef>
              <a:spcAft>
                <a:spcPct val="0"/>
              </a:spcAft>
              <a:defRPr>
                <a:solidFill>
                  <a:schemeClr val="tx1"/>
                </a:solidFill>
                <a:latin typeface="Arial" charset="0"/>
              </a:defRPr>
            </a:lvl7pPr>
            <a:lvl8pPr marL="3429000" indent="-228600" defTabSz="517525" eaLnBrk="0" fontAlgn="base" hangingPunct="0">
              <a:spcBef>
                <a:spcPct val="0"/>
              </a:spcBef>
              <a:spcAft>
                <a:spcPct val="0"/>
              </a:spcAft>
              <a:defRPr>
                <a:solidFill>
                  <a:schemeClr val="tx1"/>
                </a:solidFill>
                <a:latin typeface="Arial" charset="0"/>
              </a:defRPr>
            </a:lvl8pPr>
            <a:lvl9pPr marL="3886200" indent="-228600" defTabSz="517525" eaLnBrk="0" fontAlgn="base" hangingPunct="0">
              <a:spcBef>
                <a:spcPct val="0"/>
              </a:spcBef>
              <a:spcAft>
                <a:spcPct val="0"/>
              </a:spcAft>
              <a:defRPr>
                <a:solidFill>
                  <a:schemeClr val="tx1"/>
                </a:solidFill>
                <a:latin typeface="Arial" charset="0"/>
              </a:defRPr>
            </a:lvl9pPr>
          </a:lstStyle>
          <a:p>
            <a:pPr algn="just" eaLnBrk="1" hangingPunct="1">
              <a:spcBef>
                <a:spcPct val="50000"/>
              </a:spcBef>
              <a:buFont typeface="Wingdings" pitchFamily="2" charset="2"/>
              <a:buChar char="Ø"/>
              <a:defRPr/>
            </a:pPr>
            <a:r>
              <a:rPr lang="en-US" altLang="en-US" sz="3600" smtClean="0">
                <a:latin typeface="+mj-lt"/>
                <a:sym typeface="Wingdings" pitchFamily="2" charset="2"/>
              </a:rPr>
              <a:t> Máy tính được cài môđem và có 1 đường kết nối riêng ( như dây điện thoại, đường truyền thuê bao, đường truyền ADSL, hoặc không dây như WIFI)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7"/>
                                        </p:tgtEl>
                                        <p:attrNameLst>
                                          <p:attrName>style.visibility</p:attrName>
                                        </p:attrNameLst>
                                      </p:cBhvr>
                                      <p:to>
                                        <p:strVal val="visible"/>
                                      </p:to>
                                    </p:set>
                                    <p:animEffect transition="in" filter="fade">
                                      <p:cBhvr>
                                        <p:cTn id="7" dur="2000"/>
                                        <p:tgtEl>
                                          <p:spTgt spid="563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8"/>
                                        </p:tgtEl>
                                        <p:attrNameLst>
                                          <p:attrName>style.visibility</p:attrName>
                                        </p:attrNameLst>
                                      </p:cBhvr>
                                      <p:to>
                                        <p:strVal val="visible"/>
                                      </p:to>
                                    </p:set>
                                    <p:animEffect transition="in" filter="fade">
                                      <p:cBhvr>
                                        <p:cTn id="12" dur="2000"/>
                                        <p:tgtEl>
                                          <p:spTgt spid="56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p:bldP spid="563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Text Box 6"/>
          <p:cNvSpPr txBox="1">
            <a:spLocks noChangeArrowheads="1"/>
          </p:cNvSpPr>
          <p:nvPr/>
        </p:nvSpPr>
        <p:spPr bwMode="auto">
          <a:xfrm>
            <a:off x="381000" y="304800"/>
            <a:ext cx="8382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just">
              <a:spcBef>
                <a:spcPct val="50000"/>
              </a:spcBef>
              <a:buClrTx/>
              <a:buFontTx/>
              <a:buNone/>
            </a:pPr>
            <a:r>
              <a:rPr lang="en-US" altLang="en-US"/>
              <a:t>	Sau đó các máy tính đơn lẽ hoặc các mạng cục bộ (LAN), mạng diện rộng (WAN) được kết nối vào hệ thống mạng của nhà cung cấp (IPS) rồi từ đó kết nối với Internet</a:t>
            </a:r>
          </a:p>
        </p:txBody>
      </p:sp>
      <p:sp>
        <p:nvSpPr>
          <p:cNvPr id="58375" name="Text Box 7"/>
          <p:cNvSpPr txBox="1">
            <a:spLocks noChangeArrowheads="1"/>
          </p:cNvSpPr>
          <p:nvPr/>
        </p:nvSpPr>
        <p:spPr bwMode="auto">
          <a:xfrm>
            <a:off x="228600" y="2514600"/>
            <a:ext cx="8763000" cy="2062163"/>
          </a:xfrm>
          <a:prstGeom prst="rect">
            <a:avLst/>
          </a:prstGeom>
          <a:gradFill rotWithShape="1">
            <a:gsLst>
              <a:gs pos="0">
                <a:srgbClr val="FFFF99"/>
              </a:gs>
              <a:gs pos="50000">
                <a:schemeClr val="tx1"/>
              </a:gs>
              <a:gs pos="100000">
                <a:srgbClr val="FFFF99"/>
              </a:gs>
            </a:gsLst>
            <a:lin ang="5400000" scaled="1"/>
          </a:gradFill>
          <a:ln w="9525">
            <a:noFill/>
            <a:miter lim="800000"/>
            <a:headEnd/>
            <a:tailEnd/>
          </a:ln>
          <a:effectLst/>
        </p:spPr>
        <p:txBody>
          <a:bodyPr>
            <a:spAutoFit/>
          </a:bodyPr>
          <a:lstStyle/>
          <a:p>
            <a:pPr algn="just">
              <a:spcBef>
                <a:spcPct val="50000"/>
              </a:spcBef>
              <a:defRPr/>
            </a:pPr>
            <a:r>
              <a:rPr lang="en-US" sz="3200">
                <a:solidFill>
                  <a:srgbClr val="FF0000"/>
                </a:solidFill>
                <a:latin typeface="Arial" charset="0"/>
              </a:rPr>
              <a:t>	- Các đường kết nối giữa hệ thống mạng của nhà cung cấp dịch vụ Internet được các quốc gia trên thế giới cùng xây dựng được gọi là </a:t>
            </a:r>
            <a:r>
              <a:rPr lang="en-US" sz="3200" b="1">
                <a:solidFill>
                  <a:srgbClr val="000000"/>
                </a:solidFill>
                <a:latin typeface="Arial" charset="0"/>
              </a:rPr>
              <a:t>trục Internet</a:t>
            </a:r>
          </a:p>
        </p:txBody>
      </p:sp>
      <p:sp>
        <p:nvSpPr>
          <p:cNvPr id="58376" name="Text Box 8"/>
          <p:cNvSpPr txBox="1">
            <a:spLocks noChangeArrowheads="1"/>
          </p:cNvSpPr>
          <p:nvPr/>
        </p:nvSpPr>
        <p:spPr bwMode="auto">
          <a:xfrm>
            <a:off x="152400" y="4846638"/>
            <a:ext cx="8839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r>
              <a:rPr lang="en-US" altLang="en-US" sz="3600"/>
              <a:t>	- Hệ thống các đường trục có thể là </a:t>
            </a:r>
            <a:r>
              <a:rPr lang="en-US" altLang="en-US" sz="3600" b="1">
                <a:solidFill>
                  <a:srgbClr val="FFFF00"/>
                </a:solidFill>
              </a:rPr>
              <a:t>hệ thống cáp quang</a:t>
            </a:r>
            <a:r>
              <a:rPr lang="en-US" altLang="en-US" sz="3600"/>
              <a:t> hoặc đường </a:t>
            </a:r>
            <a:r>
              <a:rPr lang="en-US" altLang="en-US" sz="3600" b="1">
                <a:solidFill>
                  <a:srgbClr val="FFFF00"/>
                </a:solidFill>
              </a:rPr>
              <a:t>kết nối viễn thông nhờ các vệ tinh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8374"/>
                                        </p:tgtEl>
                                        <p:attrNameLst>
                                          <p:attrName>style.visibility</p:attrName>
                                        </p:attrNameLst>
                                      </p:cBhvr>
                                      <p:to>
                                        <p:strVal val="visible"/>
                                      </p:to>
                                    </p:set>
                                    <p:animEffect transition="in" filter="randombar(horizontal)">
                                      <p:cBhvr>
                                        <p:cTn id="7" dur="500"/>
                                        <p:tgtEl>
                                          <p:spTgt spid="583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8375"/>
                                        </p:tgtEl>
                                        <p:attrNameLst>
                                          <p:attrName>style.visibility</p:attrName>
                                        </p:attrNameLst>
                                      </p:cBhvr>
                                      <p:to>
                                        <p:strVal val="visible"/>
                                      </p:to>
                                    </p:set>
                                    <p:animEffect transition="in" filter="randombar(horizontal)">
                                      <p:cBhvr>
                                        <p:cTn id="12" dur="500"/>
                                        <p:tgtEl>
                                          <p:spTgt spid="583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8376"/>
                                        </p:tgtEl>
                                        <p:attrNameLst>
                                          <p:attrName>style.visibility</p:attrName>
                                        </p:attrNameLst>
                                      </p:cBhvr>
                                      <p:to>
                                        <p:strVal val="visible"/>
                                      </p:to>
                                    </p:set>
                                    <p:animEffect transition="in" filter="randombar(horizontal)">
                                      <p:cBhvr>
                                        <p:cTn id="17" dur="500"/>
                                        <p:tgtEl>
                                          <p:spTgt spid="58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p:bldP spid="58375" grpId="0" animBg="1"/>
      <p:bldP spid="583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457200" y="1158875"/>
            <a:ext cx="8305800" cy="20621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just">
              <a:spcBef>
                <a:spcPct val="0"/>
              </a:spcBef>
              <a:buClrTx/>
              <a:buFontTx/>
              <a:buNone/>
            </a:pPr>
            <a:r>
              <a:rPr lang="en-US" altLang="en-US" b="1">
                <a:solidFill>
                  <a:srgbClr val="0000FF"/>
                </a:solidFill>
                <a:ea typeface="Tahoma" panose="020B0604030504040204" pitchFamily="34" charset="0"/>
                <a:cs typeface="Tahoma" panose="020B0604030504040204" pitchFamily="34" charset="0"/>
              </a:rPr>
              <a:t>Internet là mạng máy tính toàn cầu kết nối </a:t>
            </a:r>
            <a:r>
              <a:rPr lang="en-US" altLang="en-US" b="1">
                <a:solidFill>
                  <a:srgbClr val="FF3300"/>
                </a:solidFill>
                <a:ea typeface="Tahoma" panose="020B0604030504040204" pitchFamily="34" charset="0"/>
                <a:cs typeface="Tahoma" panose="020B0604030504040204" pitchFamily="34" charset="0"/>
              </a:rPr>
              <a:t>hàng triệu máy tính</a:t>
            </a:r>
            <a:r>
              <a:rPr lang="en-US" altLang="en-US" b="1">
                <a:solidFill>
                  <a:srgbClr val="0000FF"/>
                </a:solidFill>
                <a:ea typeface="Tahoma" panose="020B0604030504040204" pitchFamily="34" charset="0"/>
                <a:cs typeface="Tahoma" panose="020B0604030504040204" pitchFamily="34" charset="0"/>
              </a:rPr>
              <a:t> và </a:t>
            </a:r>
            <a:r>
              <a:rPr lang="en-US" altLang="en-US" b="1">
                <a:solidFill>
                  <a:srgbClr val="FF3300"/>
                </a:solidFill>
                <a:ea typeface="Tahoma" panose="020B0604030504040204" pitchFamily="34" charset="0"/>
                <a:cs typeface="Tahoma" panose="020B0604030504040204" pitchFamily="34" charset="0"/>
              </a:rPr>
              <a:t>mạng máy tính</a:t>
            </a:r>
            <a:r>
              <a:rPr lang="en-US" altLang="en-US" b="1">
                <a:solidFill>
                  <a:srgbClr val="0000FF"/>
                </a:solidFill>
                <a:ea typeface="Tahoma" panose="020B0604030504040204" pitchFamily="34" charset="0"/>
                <a:cs typeface="Tahoma" panose="020B0604030504040204" pitchFamily="34" charset="0"/>
              </a:rPr>
              <a:t> trên khắp thế giới và sử dụng bộ giao thức truyền thông TCP/IP.</a:t>
            </a:r>
          </a:p>
        </p:txBody>
      </p:sp>
      <p:sp>
        <p:nvSpPr>
          <p:cNvPr id="5123" name="Rectangle 17"/>
          <p:cNvSpPr>
            <a:spLocks noChangeArrowheads="1"/>
          </p:cNvSpPr>
          <p:nvPr/>
        </p:nvSpPr>
        <p:spPr bwMode="auto">
          <a:xfrm>
            <a:off x="0" y="0"/>
            <a:ext cx="9144000" cy="76200"/>
          </a:xfrm>
          <a:prstGeom prst="rect">
            <a:avLst/>
          </a:prstGeom>
          <a:gradFill rotWithShape="1">
            <a:gsLst>
              <a:gs pos="0">
                <a:srgbClr val="FFFF99">
                  <a:alpha val="40999"/>
                </a:srgbClr>
              </a:gs>
              <a:gs pos="100000">
                <a:srgbClr val="660033"/>
              </a:gs>
            </a:gsLst>
            <a:lin ang="5400000" scaled="1"/>
          </a:gra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latin typeface="+mj-lt"/>
              <a:ea typeface="Tahoma" panose="020B0604030504040204" pitchFamily="34" charset="0"/>
              <a:cs typeface="Times New Roman" panose="02020603050405020304" pitchFamily="18" charset="0"/>
            </a:endParaRPr>
          </a:p>
        </p:txBody>
      </p:sp>
      <p:sp>
        <p:nvSpPr>
          <p:cNvPr id="5124" name="Rectangle 18"/>
          <p:cNvSpPr>
            <a:spLocks noChangeArrowheads="1"/>
          </p:cNvSpPr>
          <p:nvPr/>
        </p:nvSpPr>
        <p:spPr bwMode="auto">
          <a:xfrm>
            <a:off x="0" y="6781800"/>
            <a:ext cx="9144000" cy="76200"/>
          </a:xfrm>
          <a:prstGeom prst="rect">
            <a:avLst/>
          </a:prstGeom>
          <a:gradFill rotWithShape="1">
            <a:gsLst>
              <a:gs pos="0">
                <a:srgbClr val="FFFF99">
                  <a:alpha val="40999"/>
                </a:srgbClr>
              </a:gs>
              <a:gs pos="100000">
                <a:srgbClr val="660033"/>
              </a:gs>
            </a:gsLst>
            <a:lin ang="5400000" scaled="1"/>
          </a:gra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latin typeface="+mj-lt"/>
              <a:ea typeface="Tahoma" panose="020B0604030504040204" pitchFamily="34" charset="0"/>
              <a:cs typeface="Times New Roman" panose="02020603050405020304" pitchFamily="18" charset="0"/>
            </a:endParaRPr>
          </a:p>
        </p:txBody>
      </p:sp>
      <p:sp>
        <p:nvSpPr>
          <p:cNvPr id="5125" name="Rectangle 19"/>
          <p:cNvSpPr>
            <a:spLocks noChangeArrowheads="1"/>
          </p:cNvSpPr>
          <p:nvPr/>
        </p:nvSpPr>
        <p:spPr bwMode="auto">
          <a:xfrm>
            <a:off x="0" y="0"/>
            <a:ext cx="76200" cy="6858000"/>
          </a:xfrm>
          <a:prstGeom prst="rect">
            <a:avLst/>
          </a:prstGeom>
          <a:gradFill rotWithShape="1">
            <a:gsLst>
              <a:gs pos="0">
                <a:srgbClr val="FFFF99">
                  <a:alpha val="40999"/>
                </a:srgbClr>
              </a:gs>
              <a:gs pos="100000">
                <a:srgbClr val="660033"/>
              </a:gs>
            </a:gsLst>
            <a:lin ang="0" scaled="1"/>
          </a:gra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latin typeface="+mj-lt"/>
              <a:ea typeface="Tahoma" panose="020B0604030504040204" pitchFamily="34" charset="0"/>
              <a:cs typeface="Times New Roman" panose="02020603050405020304" pitchFamily="18" charset="0"/>
            </a:endParaRPr>
          </a:p>
        </p:txBody>
      </p:sp>
      <p:sp>
        <p:nvSpPr>
          <p:cNvPr id="5126" name="Rectangle 20"/>
          <p:cNvSpPr>
            <a:spLocks noChangeArrowheads="1"/>
          </p:cNvSpPr>
          <p:nvPr/>
        </p:nvSpPr>
        <p:spPr bwMode="auto">
          <a:xfrm>
            <a:off x="9067800" y="0"/>
            <a:ext cx="76200" cy="6858000"/>
          </a:xfrm>
          <a:prstGeom prst="rect">
            <a:avLst/>
          </a:prstGeom>
          <a:gradFill rotWithShape="1">
            <a:gsLst>
              <a:gs pos="0">
                <a:srgbClr val="FFFF99">
                  <a:alpha val="40999"/>
                </a:srgbClr>
              </a:gs>
              <a:gs pos="100000">
                <a:srgbClr val="660033"/>
              </a:gs>
            </a:gsLst>
            <a:lin ang="0" scaled="1"/>
          </a:gra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latin typeface="+mj-lt"/>
              <a:ea typeface="Tahoma" panose="020B0604030504040204" pitchFamily="34" charset="0"/>
              <a:cs typeface="Times New Roman" panose="02020603050405020304" pitchFamily="18" charset="0"/>
            </a:endParaRPr>
          </a:p>
        </p:txBody>
      </p:sp>
      <p:pic>
        <p:nvPicPr>
          <p:cNvPr id="4103" name="Picture 21" descr="hinh dau CH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690938"/>
            <a:ext cx="46482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2" name="Rectangle 22"/>
          <p:cNvSpPr>
            <a:spLocks noChangeArrowheads="1"/>
          </p:cNvSpPr>
          <p:nvPr/>
        </p:nvSpPr>
        <p:spPr bwMode="auto">
          <a:xfrm>
            <a:off x="228600" y="304800"/>
            <a:ext cx="5181600" cy="646113"/>
          </a:xfrm>
          <a:prstGeom prst="rect">
            <a:avLst/>
          </a:prstGeom>
          <a:noFill/>
          <a:ln w="9525">
            <a:noFill/>
            <a:miter lim="800000"/>
            <a:headEnd/>
            <a:tailEnd/>
          </a:ln>
          <a:effectLst/>
        </p:spPr>
        <p:txBody>
          <a:bodyPr>
            <a:spAutoFit/>
          </a:bodyPr>
          <a:lstStyle/>
          <a:p>
            <a:pPr>
              <a:defRPr/>
            </a:pPr>
            <a:r>
              <a:rPr lang="en-US" sz="3600" b="1">
                <a:latin typeface="+mj-lt"/>
                <a:ea typeface="Tahoma" panose="020B0604030504040204" pitchFamily="34" charset="0"/>
                <a:cs typeface="Times New Roman" panose="02020603050405020304" pitchFamily="18" charset="0"/>
              </a:rPr>
              <a:t>1. Internet là gì?</a:t>
            </a:r>
            <a:endParaRPr lang="en-US" sz="3600">
              <a:latin typeface="+mj-lt"/>
              <a:ea typeface="Tahoma" panose="020B060403050404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45"/>
                                        </p:tgtEl>
                                        <p:attrNameLst>
                                          <p:attrName>style.visibility</p:attrName>
                                        </p:attrNameLst>
                                      </p:cBhvr>
                                      <p:to>
                                        <p:strVal val="visible"/>
                                      </p:to>
                                    </p:set>
                                    <p:anim calcmode="discrete" valueType="clr">
                                      <p:cBhvr override="childStyle">
                                        <p:cTn id="7" dur="80"/>
                                        <p:tgtEl>
                                          <p:spTgt spid="1024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5"/>
                                        </p:tgtEl>
                                        <p:attrNameLst>
                                          <p:attrName>fillcolor</p:attrName>
                                        </p:attrNameLst>
                                      </p:cBhvr>
                                      <p:tavLst>
                                        <p:tav tm="0">
                                          <p:val>
                                            <p:clrVal>
                                              <a:schemeClr val="accent2"/>
                                            </p:clrVal>
                                          </p:val>
                                        </p:tav>
                                        <p:tav tm="50000">
                                          <p:val>
                                            <p:clrVal>
                                              <a:schemeClr val="hlink"/>
                                            </p:clrVal>
                                          </p:val>
                                        </p:tav>
                                      </p:tavLst>
                                    </p:anim>
                                    <p:set>
                                      <p:cBhvr>
                                        <p:cTn id="9" dur="80"/>
                                        <p:tgtEl>
                                          <p:spTgt spid="102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76200"/>
          </a:xfrm>
          <a:prstGeom prst="rect">
            <a:avLst/>
          </a:prstGeom>
          <a:gradFill rotWithShape="1">
            <a:gsLst>
              <a:gs pos="0">
                <a:srgbClr val="FFFF99">
                  <a:alpha val="40999"/>
                </a:srgbClr>
              </a:gs>
              <a:gs pos="100000">
                <a:srgbClr val="660033"/>
              </a:gs>
            </a:gsLst>
            <a:lin ang="5400000" scaled="1"/>
          </a:gra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latin typeface="+mj-lt"/>
            </a:endParaRPr>
          </a:p>
        </p:txBody>
      </p:sp>
      <p:sp>
        <p:nvSpPr>
          <p:cNvPr id="23555" name="Rectangle 3"/>
          <p:cNvSpPr>
            <a:spLocks noChangeArrowheads="1"/>
          </p:cNvSpPr>
          <p:nvPr/>
        </p:nvSpPr>
        <p:spPr bwMode="auto">
          <a:xfrm>
            <a:off x="0" y="6781800"/>
            <a:ext cx="9144000" cy="76200"/>
          </a:xfrm>
          <a:prstGeom prst="rect">
            <a:avLst/>
          </a:prstGeom>
          <a:gradFill rotWithShape="1">
            <a:gsLst>
              <a:gs pos="0">
                <a:srgbClr val="FFFF99">
                  <a:alpha val="40999"/>
                </a:srgbClr>
              </a:gs>
              <a:gs pos="100000">
                <a:srgbClr val="660033"/>
              </a:gs>
            </a:gsLst>
            <a:lin ang="5400000" scaled="1"/>
          </a:gra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latin typeface="+mj-lt"/>
            </a:endParaRPr>
          </a:p>
        </p:txBody>
      </p:sp>
      <p:sp>
        <p:nvSpPr>
          <p:cNvPr id="23556" name="Rectangle 4"/>
          <p:cNvSpPr>
            <a:spLocks noChangeArrowheads="1"/>
          </p:cNvSpPr>
          <p:nvPr/>
        </p:nvSpPr>
        <p:spPr bwMode="auto">
          <a:xfrm>
            <a:off x="0" y="0"/>
            <a:ext cx="76200" cy="6858000"/>
          </a:xfrm>
          <a:prstGeom prst="rect">
            <a:avLst/>
          </a:prstGeom>
          <a:gradFill rotWithShape="1">
            <a:gsLst>
              <a:gs pos="0">
                <a:srgbClr val="FFFF99">
                  <a:alpha val="40999"/>
                </a:srgbClr>
              </a:gs>
              <a:gs pos="100000">
                <a:srgbClr val="660033"/>
              </a:gs>
            </a:gsLst>
            <a:lin ang="0" scaled="1"/>
          </a:gra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latin typeface="+mj-lt"/>
            </a:endParaRPr>
          </a:p>
        </p:txBody>
      </p:sp>
      <p:sp>
        <p:nvSpPr>
          <p:cNvPr id="23557" name="Rectangle 5"/>
          <p:cNvSpPr>
            <a:spLocks noChangeArrowheads="1"/>
          </p:cNvSpPr>
          <p:nvPr/>
        </p:nvSpPr>
        <p:spPr bwMode="auto">
          <a:xfrm>
            <a:off x="9067800" y="0"/>
            <a:ext cx="76200" cy="6858000"/>
          </a:xfrm>
          <a:prstGeom prst="rect">
            <a:avLst/>
          </a:prstGeom>
          <a:gradFill rotWithShape="1">
            <a:gsLst>
              <a:gs pos="0">
                <a:srgbClr val="FFFF99">
                  <a:alpha val="40999"/>
                </a:srgbClr>
              </a:gs>
              <a:gs pos="100000">
                <a:srgbClr val="660033"/>
              </a:gs>
            </a:gsLst>
            <a:lin ang="0" scaled="1"/>
          </a:gra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latin typeface="+mj-lt"/>
            </a:endParaRPr>
          </a:p>
        </p:txBody>
      </p:sp>
      <p:sp>
        <p:nvSpPr>
          <p:cNvPr id="4103" name="Text Box 7"/>
          <p:cNvSpPr txBox="1">
            <a:spLocks noChangeArrowheads="1"/>
          </p:cNvSpPr>
          <p:nvPr/>
        </p:nvSpPr>
        <p:spPr bwMode="auto">
          <a:xfrm>
            <a:off x="0" y="533400"/>
            <a:ext cx="922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vi-VN" sz="3200" b="1" u="sng" smtClean="0">
                <a:solidFill>
                  <a:srgbClr val="FFFFFF"/>
                </a:solidFill>
                <a:latin typeface="+mj-lt"/>
              </a:rPr>
              <a:t>VD:</a:t>
            </a:r>
            <a:r>
              <a:rPr lang="vi-VN" sz="3200" b="1" smtClean="0">
                <a:solidFill>
                  <a:srgbClr val="FFFF00"/>
                </a:solidFill>
                <a:latin typeface="+mj-lt"/>
              </a:rPr>
              <a:t> Sử dụng môđem qua đường điện thoại </a:t>
            </a:r>
          </a:p>
        </p:txBody>
      </p:sp>
      <p:pic>
        <p:nvPicPr>
          <p:cNvPr id="410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76400"/>
            <a:ext cx="5105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9" name="Text Box 13"/>
          <p:cNvSpPr txBox="1">
            <a:spLocks noChangeArrowheads="1"/>
          </p:cNvSpPr>
          <p:nvPr/>
        </p:nvSpPr>
        <p:spPr bwMode="auto">
          <a:xfrm>
            <a:off x="228600" y="5410200"/>
            <a:ext cx="8763000" cy="11906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vi-VN" sz="3600" i="1" smtClean="0">
                <a:solidFill>
                  <a:srgbClr val="000000"/>
                </a:solidFill>
                <a:latin typeface="+mj-lt"/>
              </a:rPr>
              <a:t>	Thuận tiện cho người dùng nhưng tốc độ truyền dữ liệu không cao.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103"/>
                                        </p:tgtEl>
                                        <p:attrNameLst>
                                          <p:attrName>style.visibility</p:attrName>
                                        </p:attrNameLst>
                                      </p:cBhvr>
                                      <p:to>
                                        <p:strVal val="visible"/>
                                      </p:to>
                                    </p:set>
                                    <p:anim calcmode="lin" valueType="num">
                                      <p:cBhvr>
                                        <p:cTn id="7" dur="1000" fill="hold"/>
                                        <p:tgtEl>
                                          <p:spTgt spid="4103"/>
                                        </p:tgtEl>
                                        <p:attrNameLst>
                                          <p:attrName>ppt_w</p:attrName>
                                        </p:attrNameLst>
                                      </p:cBhvr>
                                      <p:tavLst>
                                        <p:tav tm="0">
                                          <p:val>
                                            <p:fltVal val="0"/>
                                          </p:val>
                                        </p:tav>
                                        <p:tav tm="100000">
                                          <p:val>
                                            <p:strVal val="#ppt_w"/>
                                          </p:val>
                                        </p:tav>
                                      </p:tavLst>
                                    </p:anim>
                                    <p:anim calcmode="lin" valueType="num">
                                      <p:cBhvr>
                                        <p:cTn id="8" dur="1000" fill="hold"/>
                                        <p:tgtEl>
                                          <p:spTgt spid="4103"/>
                                        </p:tgtEl>
                                        <p:attrNameLst>
                                          <p:attrName>ppt_h</p:attrName>
                                        </p:attrNameLst>
                                      </p:cBhvr>
                                      <p:tavLst>
                                        <p:tav tm="0">
                                          <p:val>
                                            <p:fltVal val="0"/>
                                          </p:val>
                                        </p:tav>
                                        <p:tav tm="100000">
                                          <p:val>
                                            <p:strVal val="#ppt_h"/>
                                          </p:val>
                                        </p:tav>
                                      </p:tavLst>
                                    </p:anim>
                                    <p:anim calcmode="lin" valueType="num">
                                      <p:cBhvr>
                                        <p:cTn id="9" dur="1000" fill="hold"/>
                                        <p:tgtEl>
                                          <p:spTgt spid="4103"/>
                                        </p:tgtEl>
                                        <p:attrNameLst>
                                          <p:attrName>style.rotation</p:attrName>
                                        </p:attrNameLst>
                                      </p:cBhvr>
                                      <p:tavLst>
                                        <p:tav tm="0">
                                          <p:val>
                                            <p:fltVal val="90"/>
                                          </p:val>
                                        </p:tav>
                                        <p:tav tm="100000">
                                          <p:val>
                                            <p:fltVal val="0"/>
                                          </p:val>
                                        </p:tav>
                                      </p:tavLst>
                                    </p:anim>
                                    <p:animEffect transition="in" filter="fade">
                                      <p:cBhvr>
                                        <p:cTn id="10" dur="1000"/>
                                        <p:tgtEl>
                                          <p:spTgt spid="4103"/>
                                        </p:tgtEl>
                                      </p:cBhvr>
                                    </p:animEffect>
                                  </p:childTnLst>
                                </p:cTn>
                              </p:par>
                            </p:childTnLst>
                          </p:cTn>
                        </p:par>
                        <p:par>
                          <p:cTn id="11" fill="hold" nodeType="afterGroup">
                            <p:stCondLst>
                              <p:cond delay="2500"/>
                            </p:stCondLst>
                            <p:childTnLst>
                              <p:par>
                                <p:cTn id="12" presetID="1" presetClass="entr" presetSubtype="0" fill="hold" nodeType="afterEffect">
                                  <p:stCondLst>
                                    <p:cond delay="0"/>
                                  </p:stCondLst>
                                  <p:childTnLst>
                                    <p:set>
                                      <p:cBhvr>
                                        <p:cTn id="13" dur="1" fill="hold">
                                          <p:stCondLst>
                                            <p:cond delay="0"/>
                                          </p:stCondLst>
                                        </p:cTn>
                                        <p:tgtEl>
                                          <p:spTgt spid="410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4109"/>
                                        </p:tgtEl>
                                        <p:attrNameLst>
                                          <p:attrName>style.visibility</p:attrName>
                                        </p:attrNameLst>
                                      </p:cBhvr>
                                      <p:to>
                                        <p:strVal val="visible"/>
                                      </p:to>
                                    </p:set>
                                    <p:anim calcmode="discrete" valueType="clr">
                                      <p:cBhvr override="childStyle">
                                        <p:cTn id="18" dur="80"/>
                                        <p:tgtEl>
                                          <p:spTgt spid="410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109"/>
                                        </p:tgtEl>
                                        <p:attrNameLst>
                                          <p:attrName>fillcolor</p:attrName>
                                        </p:attrNameLst>
                                      </p:cBhvr>
                                      <p:tavLst>
                                        <p:tav tm="0">
                                          <p:val>
                                            <p:clrVal>
                                              <a:schemeClr val="accent2"/>
                                            </p:clrVal>
                                          </p:val>
                                        </p:tav>
                                        <p:tav tm="50000">
                                          <p:val>
                                            <p:clrVal>
                                              <a:schemeClr val="hlink"/>
                                            </p:clrVal>
                                          </p:val>
                                        </p:tav>
                                      </p:tavLst>
                                    </p:anim>
                                    <p:set>
                                      <p:cBhvr>
                                        <p:cTn id="20" dur="80"/>
                                        <p:tgtEl>
                                          <p:spTgt spid="410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410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76200"/>
          </a:xfrm>
          <a:prstGeom prst="rect">
            <a:avLst/>
          </a:prstGeom>
          <a:gradFill rotWithShape="1">
            <a:gsLst>
              <a:gs pos="0">
                <a:srgbClr val="FFFF99">
                  <a:alpha val="40999"/>
                </a:srgbClr>
              </a:gs>
              <a:gs pos="100000">
                <a:srgbClr val="660033"/>
              </a:gs>
            </a:gsLst>
            <a:lin ang="5400000" scaled="1"/>
          </a:gra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latin typeface="+mj-lt"/>
            </a:endParaRPr>
          </a:p>
        </p:txBody>
      </p:sp>
      <p:sp>
        <p:nvSpPr>
          <p:cNvPr id="24579" name="Rectangle 3"/>
          <p:cNvSpPr>
            <a:spLocks noChangeArrowheads="1"/>
          </p:cNvSpPr>
          <p:nvPr/>
        </p:nvSpPr>
        <p:spPr bwMode="auto">
          <a:xfrm>
            <a:off x="0" y="6781800"/>
            <a:ext cx="9144000" cy="76200"/>
          </a:xfrm>
          <a:prstGeom prst="rect">
            <a:avLst/>
          </a:prstGeom>
          <a:gradFill rotWithShape="1">
            <a:gsLst>
              <a:gs pos="0">
                <a:srgbClr val="FFFF99">
                  <a:alpha val="40999"/>
                </a:srgbClr>
              </a:gs>
              <a:gs pos="100000">
                <a:srgbClr val="660033"/>
              </a:gs>
            </a:gsLst>
            <a:lin ang="5400000" scaled="1"/>
          </a:gra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latin typeface="+mj-lt"/>
            </a:endParaRPr>
          </a:p>
        </p:txBody>
      </p:sp>
      <p:sp>
        <p:nvSpPr>
          <p:cNvPr id="24580" name="Rectangle 4"/>
          <p:cNvSpPr>
            <a:spLocks noChangeArrowheads="1"/>
          </p:cNvSpPr>
          <p:nvPr/>
        </p:nvSpPr>
        <p:spPr bwMode="auto">
          <a:xfrm>
            <a:off x="0" y="0"/>
            <a:ext cx="76200" cy="6858000"/>
          </a:xfrm>
          <a:prstGeom prst="rect">
            <a:avLst/>
          </a:prstGeom>
          <a:gradFill rotWithShape="1">
            <a:gsLst>
              <a:gs pos="0">
                <a:srgbClr val="FFFF99">
                  <a:alpha val="40999"/>
                </a:srgbClr>
              </a:gs>
              <a:gs pos="100000">
                <a:srgbClr val="660033"/>
              </a:gs>
            </a:gsLst>
            <a:lin ang="0" scaled="1"/>
          </a:gra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latin typeface="+mj-lt"/>
            </a:endParaRPr>
          </a:p>
        </p:txBody>
      </p:sp>
      <p:sp>
        <p:nvSpPr>
          <p:cNvPr id="24581" name="Rectangle 5"/>
          <p:cNvSpPr>
            <a:spLocks noChangeArrowheads="1"/>
          </p:cNvSpPr>
          <p:nvPr/>
        </p:nvSpPr>
        <p:spPr bwMode="auto">
          <a:xfrm>
            <a:off x="9067800" y="0"/>
            <a:ext cx="76200" cy="6858000"/>
          </a:xfrm>
          <a:prstGeom prst="rect">
            <a:avLst/>
          </a:prstGeom>
          <a:gradFill rotWithShape="1">
            <a:gsLst>
              <a:gs pos="0">
                <a:srgbClr val="FFFF99">
                  <a:alpha val="40999"/>
                </a:srgbClr>
              </a:gs>
              <a:gs pos="100000">
                <a:srgbClr val="660033"/>
              </a:gs>
            </a:gsLst>
            <a:lin ang="0" scaled="1"/>
          </a:gra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latin typeface="+mj-lt"/>
            </a:endParaRPr>
          </a:p>
        </p:txBody>
      </p:sp>
      <p:sp>
        <p:nvSpPr>
          <p:cNvPr id="5126" name="Text Box 6"/>
          <p:cNvSpPr txBox="1">
            <a:spLocks noChangeArrowheads="1"/>
          </p:cNvSpPr>
          <p:nvPr/>
        </p:nvSpPr>
        <p:spPr bwMode="auto">
          <a:xfrm>
            <a:off x="533400" y="457200"/>
            <a:ext cx="807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vi-VN" sz="3200" b="1" smtClean="0">
                <a:solidFill>
                  <a:srgbClr val="FFFF00"/>
                </a:solidFill>
                <a:latin typeface="+mj-lt"/>
              </a:rPr>
              <a:t>Sử dụng đường truyền riêng. </a:t>
            </a:r>
          </a:p>
        </p:txBody>
      </p:sp>
      <p:pic>
        <p:nvPicPr>
          <p:cNvPr id="513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0"/>
            <a:ext cx="7162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 Box 11"/>
          <p:cNvSpPr txBox="1">
            <a:spLocks noChangeArrowheads="1"/>
          </p:cNvSpPr>
          <p:nvPr/>
        </p:nvSpPr>
        <p:spPr bwMode="auto">
          <a:xfrm>
            <a:off x="1600200" y="5554663"/>
            <a:ext cx="6705600" cy="7699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vi-VN" sz="4400" smtClean="0">
                <a:solidFill>
                  <a:srgbClr val="0000FF"/>
                </a:solidFill>
                <a:latin typeface="+mj-lt"/>
              </a:rPr>
              <a:t>Tốc độ đường truyền cao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5126"/>
                                        </p:tgtEl>
                                        <p:attrNameLst>
                                          <p:attrName>style.visibility</p:attrName>
                                        </p:attrNameLst>
                                      </p:cBhvr>
                                      <p:to>
                                        <p:strVal val="visible"/>
                                      </p:to>
                                    </p:set>
                                    <p:anim calcmode="lin" valueType="num">
                                      <p:cBhvr>
                                        <p:cTn id="7" dur="1000" fill="hold"/>
                                        <p:tgtEl>
                                          <p:spTgt spid="5126"/>
                                        </p:tgtEl>
                                        <p:attrNameLst>
                                          <p:attrName>ppt_w</p:attrName>
                                        </p:attrNameLst>
                                      </p:cBhvr>
                                      <p:tavLst>
                                        <p:tav tm="0">
                                          <p:val>
                                            <p:fltVal val="0"/>
                                          </p:val>
                                        </p:tav>
                                        <p:tav tm="100000">
                                          <p:val>
                                            <p:strVal val="#ppt_w"/>
                                          </p:val>
                                        </p:tav>
                                      </p:tavLst>
                                    </p:anim>
                                    <p:anim calcmode="lin" valueType="num">
                                      <p:cBhvr>
                                        <p:cTn id="8" dur="1000" fill="hold"/>
                                        <p:tgtEl>
                                          <p:spTgt spid="5126"/>
                                        </p:tgtEl>
                                        <p:attrNameLst>
                                          <p:attrName>ppt_h</p:attrName>
                                        </p:attrNameLst>
                                      </p:cBhvr>
                                      <p:tavLst>
                                        <p:tav tm="0">
                                          <p:val>
                                            <p:fltVal val="0"/>
                                          </p:val>
                                        </p:tav>
                                        <p:tav tm="100000">
                                          <p:val>
                                            <p:strVal val="#ppt_h"/>
                                          </p:val>
                                        </p:tav>
                                      </p:tavLst>
                                    </p:anim>
                                    <p:anim calcmode="lin" valueType="num">
                                      <p:cBhvr>
                                        <p:cTn id="9" dur="1000" fill="hold"/>
                                        <p:tgtEl>
                                          <p:spTgt spid="5126"/>
                                        </p:tgtEl>
                                        <p:attrNameLst>
                                          <p:attrName>style.rotation</p:attrName>
                                        </p:attrNameLst>
                                      </p:cBhvr>
                                      <p:tavLst>
                                        <p:tav tm="0">
                                          <p:val>
                                            <p:fltVal val="90"/>
                                          </p:val>
                                        </p:tav>
                                        <p:tav tm="100000">
                                          <p:val>
                                            <p:fltVal val="0"/>
                                          </p:val>
                                        </p:tav>
                                      </p:tavLst>
                                    </p:anim>
                                    <p:animEffect transition="in" filter="fade">
                                      <p:cBhvr>
                                        <p:cTn id="10" dur="1000"/>
                                        <p:tgtEl>
                                          <p:spTgt spid="5126"/>
                                        </p:tgtEl>
                                      </p:cBhvr>
                                    </p:animEffect>
                                  </p:childTnLst>
                                </p:cTn>
                              </p:par>
                            </p:childTnLst>
                          </p:cTn>
                        </p:par>
                        <p:par>
                          <p:cTn id="11" fill="hold" nodeType="afterGroup">
                            <p:stCondLst>
                              <p:cond delay="2100"/>
                            </p:stCondLst>
                            <p:childTnLst>
                              <p:par>
                                <p:cTn id="12" presetID="1" presetClass="entr" presetSubtype="0" fill="hold" nodeType="afterEffect">
                                  <p:stCondLst>
                                    <p:cond delay="0"/>
                                  </p:stCondLst>
                                  <p:childTnLst>
                                    <p:set>
                                      <p:cBhvr>
                                        <p:cTn id="13" dur="1" fill="hold">
                                          <p:stCondLst>
                                            <p:cond delay="0"/>
                                          </p:stCondLst>
                                        </p:cTn>
                                        <p:tgtEl>
                                          <p:spTgt spid="513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131"/>
                                        </p:tgtEl>
                                        <p:attrNameLst>
                                          <p:attrName>style.visibility</p:attrName>
                                        </p:attrNameLst>
                                      </p:cBhvr>
                                      <p:to>
                                        <p:strVal val="visible"/>
                                      </p:to>
                                    </p:set>
                                    <p:anim calcmode="discrete" valueType="clr">
                                      <p:cBhvr override="childStyle">
                                        <p:cTn id="18" dur="80"/>
                                        <p:tgtEl>
                                          <p:spTgt spid="513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131"/>
                                        </p:tgtEl>
                                        <p:attrNameLst>
                                          <p:attrName>fillcolor</p:attrName>
                                        </p:attrNameLst>
                                      </p:cBhvr>
                                      <p:tavLst>
                                        <p:tav tm="0">
                                          <p:val>
                                            <p:clrVal>
                                              <a:schemeClr val="accent2"/>
                                            </p:clrVal>
                                          </p:val>
                                        </p:tav>
                                        <p:tav tm="50000">
                                          <p:val>
                                            <p:clrVal>
                                              <a:schemeClr val="hlink"/>
                                            </p:clrVal>
                                          </p:val>
                                        </p:tav>
                                      </p:tavLst>
                                    </p:anim>
                                    <p:set>
                                      <p:cBhvr>
                                        <p:cTn id="20" dur="80"/>
                                        <p:tgtEl>
                                          <p:spTgt spid="51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51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144000" cy="76200"/>
          </a:xfrm>
          <a:prstGeom prst="rect">
            <a:avLst/>
          </a:prstGeom>
          <a:gradFill rotWithShape="1">
            <a:gsLst>
              <a:gs pos="0">
                <a:srgbClr val="FFFF99">
                  <a:alpha val="40999"/>
                </a:srgbClr>
              </a:gs>
              <a:gs pos="100000">
                <a:srgbClr val="660033"/>
              </a:gs>
            </a:gsLst>
            <a:lin ang="5400000" scaled="1"/>
          </a:gra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latin typeface="+mj-lt"/>
            </a:endParaRPr>
          </a:p>
        </p:txBody>
      </p:sp>
      <p:sp>
        <p:nvSpPr>
          <p:cNvPr id="25603" name="Rectangle 3"/>
          <p:cNvSpPr>
            <a:spLocks noChangeArrowheads="1"/>
          </p:cNvSpPr>
          <p:nvPr/>
        </p:nvSpPr>
        <p:spPr bwMode="auto">
          <a:xfrm>
            <a:off x="0" y="6781800"/>
            <a:ext cx="9144000" cy="76200"/>
          </a:xfrm>
          <a:prstGeom prst="rect">
            <a:avLst/>
          </a:prstGeom>
          <a:gradFill rotWithShape="1">
            <a:gsLst>
              <a:gs pos="0">
                <a:srgbClr val="FFFF99">
                  <a:alpha val="40999"/>
                </a:srgbClr>
              </a:gs>
              <a:gs pos="100000">
                <a:srgbClr val="660033"/>
              </a:gs>
            </a:gsLst>
            <a:lin ang="5400000" scaled="1"/>
          </a:gra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latin typeface="+mj-lt"/>
            </a:endParaRPr>
          </a:p>
        </p:txBody>
      </p:sp>
      <p:sp>
        <p:nvSpPr>
          <p:cNvPr id="25604" name="Rectangle 4"/>
          <p:cNvSpPr>
            <a:spLocks noChangeArrowheads="1"/>
          </p:cNvSpPr>
          <p:nvPr/>
        </p:nvSpPr>
        <p:spPr bwMode="auto">
          <a:xfrm>
            <a:off x="0" y="0"/>
            <a:ext cx="76200" cy="6858000"/>
          </a:xfrm>
          <a:prstGeom prst="rect">
            <a:avLst/>
          </a:prstGeom>
          <a:gradFill rotWithShape="1">
            <a:gsLst>
              <a:gs pos="0">
                <a:srgbClr val="FFFF99">
                  <a:alpha val="40999"/>
                </a:srgbClr>
              </a:gs>
              <a:gs pos="100000">
                <a:srgbClr val="660033"/>
              </a:gs>
            </a:gsLst>
            <a:lin ang="0" scaled="1"/>
          </a:gra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latin typeface="+mj-lt"/>
            </a:endParaRPr>
          </a:p>
        </p:txBody>
      </p:sp>
      <p:sp>
        <p:nvSpPr>
          <p:cNvPr id="25605" name="Rectangle 5"/>
          <p:cNvSpPr>
            <a:spLocks noChangeArrowheads="1"/>
          </p:cNvSpPr>
          <p:nvPr/>
        </p:nvSpPr>
        <p:spPr bwMode="auto">
          <a:xfrm>
            <a:off x="9067800" y="0"/>
            <a:ext cx="76200" cy="6858000"/>
          </a:xfrm>
          <a:prstGeom prst="rect">
            <a:avLst/>
          </a:prstGeom>
          <a:gradFill rotWithShape="1">
            <a:gsLst>
              <a:gs pos="0">
                <a:srgbClr val="FFFF99">
                  <a:alpha val="40999"/>
                </a:srgbClr>
              </a:gs>
              <a:gs pos="100000">
                <a:srgbClr val="660033"/>
              </a:gs>
            </a:gsLst>
            <a:lin ang="0" scaled="1"/>
          </a:gra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latin typeface="+mj-lt"/>
            </a:endParaRPr>
          </a:p>
        </p:txBody>
      </p:sp>
      <p:sp>
        <p:nvSpPr>
          <p:cNvPr id="6151" name="Text Box 7"/>
          <p:cNvSpPr txBox="1">
            <a:spLocks noChangeArrowheads="1"/>
          </p:cNvSpPr>
          <p:nvPr/>
        </p:nvSpPr>
        <p:spPr bwMode="auto">
          <a:xfrm>
            <a:off x="304800" y="381000"/>
            <a:ext cx="883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7525">
              <a:defRPr>
                <a:solidFill>
                  <a:schemeClr val="tx1"/>
                </a:solidFill>
                <a:latin typeface="Arial" charset="0"/>
              </a:defRPr>
            </a:lvl1pPr>
            <a:lvl2pPr marL="742950" indent="-285750" defTabSz="517525">
              <a:defRPr>
                <a:solidFill>
                  <a:schemeClr val="tx1"/>
                </a:solidFill>
                <a:latin typeface="Arial" charset="0"/>
              </a:defRPr>
            </a:lvl2pPr>
            <a:lvl3pPr marL="1143000" indent="-228600" defTabSz="517525">
              <a:defRPr>
                <a:solidFill>
                  <a:schemeClr val="tx1"/>
                </a:solidFill>
                <a:latin typeface="Arial" charset="0"/>
              </a:defRPr>
            </a:lvl3pPr>
            <a:lvl4pPr marL="1600200" indent="-228600" defTabSz="517525">
              <a:defRPr>
                <a:solidFill>
                  <a:schemeClr val="tx1"/>
                </a:solidFill>
                <a:latin typeface="Arial" charset="0"/>
              </a:defRPr>
            </a:lvl4pPr>
            <a:lvl5pPr marL="2057400" indent="-228600" defTabSz="517525">
              <a:defRPr>
                <a:solidFill>
                  <a:schemeClr val="tx1"/>
                </a:solidFill>
                <a:latin typeface="Arial" charset="0"/>
              </a:defRPr>
            </a:lvl5pPr>
            <a:lvl6pPr marL="2514600" indent="-228600" defTabSz="517525" eaLnBrk="0" fontAlgn="base" hangingPunct="0">
              <a:spcBef>
                <a:spcPct val="0"/>
              </a:spcBef>
              <a:spcAft>
                <a:spcPct val="0"/>
              </a:spcAft>
              <a:defRPr>
                <a:solidFill>
                  <a:schemeClr val="tx1"/>
                </a:solidFill>
                <a:latin typeface="Arial" charset="0"/>
              </a:defRPr>
            </a:lvl6pPr>
            <a:lvl7pPr marL="2971800" indent="-228600" defTabSz="517525" eaLnBrk="0" fontAlgn="base" hangingPunct="0">
              <a:spcBef>
                <a:spcPct val="0"/>
              </a:spcBef>
              <a:spcAft>
                <a:spcPct val="0"/>
              </a:spcAft>
              <a:defRPr>
                <a:solidFill>
                  <a:schemeClr val="tx1"/>
                </a:solidFill>
                <a:latin typeface="Arial" charset="0"/>
              </a:defRPr>
            </a:lvl7pPr>
            <a:lvl8pPr marL="3429000" indent="-228600" defTabSz="517525" eaLnBrk="0" fontAlgn="base" hangingPunct="0">
              <a:spcBef>
                <a:spcPct val="0"/>
              </a:spcBef>
              <a:spcAft>
                <a:spcPct val="0"/>
              </a:spcAft>
              <a:defRPr>
                <a:solidFill>
                  <a:schemeClr val="tx1"/>
                </a:solidFill>
                <a:latin typeface="Arial" charset="0"/>
              </a:defRPr>
            </a:lvl8pPr>
            <a:lvl9pPr marL="3886200" indent="-228600" defTabSz="517525" eaLnBrk="0" fontAlgn="base" hangingPunct="0">
              <a:spcBef>
                <a:spcPct val="0"/>
              </a:spcBef>
              <a:spcAft>
                <a:spcPct val="0"/>
              </a:spcAft>
              <a:defRPr>
                <a:solidFill>
                  <a:schemeClr val="tx1"/>
                </a:solidFill>
                <a:latin typeface="Arial" charset="0"/>
              </a:defRPr>
            </a:lvl9pPr>
          </a:lstStyle>
          <a:p>
            <a:pPr>
              <a:defRPr/>
            </a:pPr>
            <a:r>
              <a:rPr lang="vi-VN" sz="3200" b="1" smtClean="0">
                <a:solidFill>
                  <a:srgbClr val="FFFF00"/>
                </a:solidFill>
                <a:latin typeface="+mj-lt"/>
              </a:rPr>
              <a:t>Sử dụng đường truyền ADSL </a:t>
            </a:r>
          </a:p>
        </p:txBody>
      </p:sp>
      <p:sp>
        <p:nvSpPr>
          <p:cNvPr id="6152" name="Text Box 8"/>
          <p:cNvSpPr txBox="1">
            <a:spLocks noChangeArrowheads="1"/>
          </p:cNvSpPr>
          <p:nvPr/>
        </p:nvSpPr>
        <p:spPr bwMode="auto">
          <a:xfrm>
            <a:off x="381000" y="5029200"/>
            <a:ext cx="8382000" cy="16621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defRPr/>
            </a:pPr>
            <a:r>
              <a:rPr lang="vi-VN" sz="3400" smtClean="0">
                <a:solidFill>
                  <a:srgbClr val="0000FF"/>
                </a:solidFill>
                <a:latin typeface="+mj-lt"/>
              </a:rPr>
              <a:t>	Tốc độ truyền dữ liệu cao, giá thành thuê bao hạ nên cách thức này đang được nhiều khách hàng lựa chọn.</a:t>
            </a:r>
          </a:p>
        </p:txBody>
      </p:sp>
      <p:pic>
        <p:nvPicPr>
          <p:cNvPr id="615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447800"/>
            <a:ext cx="4800600"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151"/>
                                        </p:tgtEl>
                                        <p:attrNameLst>
                                          <p:attrName>style.visibility</p:attrName>
                                        </p:attrNameLst>
                                      </p:cBhvr>
                                      <p:to>
                                        <p:strVal val="visible"/>
                                      </p:to>
                                    </p:set>
                                    <p:anim calcmode="discrete" valueType="clr">
                                      <p:cBhvr override="childStyle">
                                        <p:cTn id="7" dur="80"/>
                                        <p:tgtEl>
                                          <p:spTgt spid="61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51"/>
                                        </p:tgtEl>
                                        <p:attrNameLst>
                                          <p:attrName>fillcolor</p:attrName>
                                        </p:attrNameLst>
                                      </p:cBhvr>
                                      <p:tavLst>
                                        <p:tav tm="0">
                                          <p:val>
                                            <p:clrVal>
                                              <a:schemeClr val="accent2"/>
                                            </p:clrVal>
                                          </p:val>
                                        </p:tav>
                                        <p:tav tm="50000">
                                          <p:val>
                                            <p:clrVal>
                                              <a:schemeClr val="hlink"/>
                                            </p:clrVal>
                                          </p:val>
                                        </p:tav>
                                      </p:tavLst>
                                    </p:anim>
                                    <p:set>
                                      <p:cBhvr>
                                        <p:cTn id="9" dur="80"/>
                                        <p:tgtEl>
                                          <p:spTgt spid="6151"/>
                                        </p:tgtEl>
                                        <p:attrNameLst>
                                          <p:attrName>fill.type</p:attrName>
                                        </p:attrNameLst>
                                      </p:cBhvr>
                                      <p:to>
                                        <p:strVal val="solid"/>
                                      </p:to>
                                    </p:set>
                                  </p:childTnLst>
                                </p:cTn>
                              </p:par>
                            </p:childTnLst>
                          </p:cTn>
                        </p:par>
                        <p:par>
                          <p:cTn id="10" fill="hold" nodeType="afterGroup">
                            <p:stCondLst>
                              <p:cond delay="880"/>
                            </p:stCondLst>
                            <p:childTnLst>
                              <p:par>
                                <p:cTn id="11" presetID="1" presetClass="entr" presetSubtype="0" fill="hold" nodeType="afterEffect">
                                  <p:stCondLst>
                                    <p:cond delay="0"/>
                                  </p:stCondLst>
                                  <p:childTnLst>
                                    <p:set>
                                      <p:cBhvr>
                                        <p:cTn id="12" dur="1" fill="hold">
                                          <p:stCondLst>
                                            <p:cond delay="0"/>
                                          </p:stCondLst>
                                        </p:cTn>
                                        <p:tgtEl>
                                          <p:spTgt spid="615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6152"/>
                                        </p:tgtEl>
                                        <p:attrNameLst>
                                          <p:attrName>style.visibility</p:attrName>
                                        </p:attrNameLst>
                                      </p:cBhvr>
                                      <p:to>
                                        <p:strVal val="visible"/>
                                      </p:to>
                                    </p:set>
                                    <p:anim calcmode="discrete" valueType="clr">
                                      <p:cBhvr override="childStyle">
                                        <p:cTn id="17" dur="80"/>
                                        <p:tgtEl>
                                          <p:spTgt spid="6152"/>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6152"/>
                                        </p:tgtEl>
                                        <p:attrNameLst>
                                          <p:attrName>fillcolor</p:attrName>
                                        </p:attrNameLst>
                                      </p:cBhvr>
                                      <p:tavLst>
                                        <p:tav tm="0">
                                          <p:val>
                                            <p:clrVal>
                                              <a:schemeClr val="accent2"/>
                                            </p:clrVal>
                                          </p:val>
                                        </p:tav>
                                        <p:tav tm="50000">
                                          <p:val>
                                            <p:clrVal>
                                              <a:schemeClr val="hlink"/>
                                            </p:clrVal>
                                          </p:val>
                                        </p:tav>
                                      </p:tavLst>
                                    </p:anim>
                                    <p:set>
                                      <p:cBhvr>
                                        <p:cTn id="19" dur="80"/>
                                        <p:tgtEl>
                                          <p:spTgt spid="61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533400" y="76200"/>
            <a:ext cx="822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7525">
              <a:defRPr>
                <a:solidFill>
                  <a:schemeClr val="tx1"/>
                </a:solidFill>
                <a:latin typeface="Arial" charset="0"/>
              </a:defRPr>
            </a:lvl1pPr>
            <a:lvl2pPr marL="742950" indent="-285750" defTabSz="517525">
              <a:defRPr>
                <a:solidFill>
                  <a:schemeClr val="tx1"/>
                </a:solidFill>
                <a:latin typeface="Arial" charset="0"/>
              </a:defRPr>
            </a:lvl2pPr>
            <a:lvl3pPr marL="1143000" indent="-228600" defTabSz="517525">
              <a:defRPr>
                <a:solidFill>
                  <a:schemeClr val="tx1"/>
                </a:solidFill>
                <a:latin typeface="Arial" charset="0"/>
              </a:defRPr>
            </a:lvl3pPr>
            <a:lvl4pPr marL="1600200" indent="-228600" defTabSz="517525">
              <a:defRPr>
                <a:solidFill>
                  <a:schemeClr val="tx1"/>
                </a:solidFill>
                <a:latin typeface="Arial" charset="0"/>
              </a:defRPr>
            </a:lvl4pPr>
            <a:lvl5pPr marL="2057400" indent="-228600" defTabSz="517525">
              <a:defRPr>
                <a:solidFill>
                  <a:schemeClr val="tx1"/>
                </a:solidFill>
                <a:latin typeface="Arial" charset="0"/>
              </a:defRPr>
            </a:lvl5pPr>
            <a:lvl6pPr marL="2514600" indent="-228600" defTabSz="517525" eaLnBrk="0" fontAlgn="base" hangingPunct="0">
              <a:spcBef>
                <a:spcPct val="0"/>
              </a:spcBef>
              <a:spcAft>
                <a:spcPct val="0"/>
              </a:spcAft>
              <a:defRPr>
                <a:solidFill>
                  <a:schemeClr val="tx1"/>
                </a:solidFill>
                <a:latin typeface="Arial" charset="0"/>
              </a:defRPr>
            </a:lvl6pPr>
            <a:lvl7pPr marL="2971800" indent="-228600" defTabSz="517525" eaLnBrk="0" fontAlgn="base" hangingPunct="0">
              <a:spcBef>
                <a:spcPct val="0"/>
              </a:spcBef>
              <a:spcAft>
                <a:spcPct val="0"/>
              </a:spcAft>
              <a:defRPr>
                <a:solidFill>
                  <a:schemeClr val="tx1"/>
                </a:solidFill>
                <a:latin typeface="Arial" charset="0"/>
              </a:defRPr>
            </a:lvl7pPr>
            <a:lvl8pPr marL="3429000" indent="-228600" defTabSz="517525" eaLnBrk="0" fontAlgn="base" hangingPunct="0">
              <a:spcBef>
                <a:spcPct val="0"/>
              </a:spcBef>
              <a:spcAft>
                <a:spcPct val="0"/>
              </a:spcAft>
              <a:defRPr>
                <a:solidFill>
                  <a:schemeClr val="tx1"/>
                </a:solidFill>
                <a:latin typeface="Arial" charset="0"/>
              </a:defRPr>
            </a:lvl8pPr>
            <a:lvl9pPr marL="3886200" indent="-228600" defTabSz="517525" eaLnBrk="0" fontAlgn="base" hangingPunct="0">
              <a:spcBef>
                <a:spcPct val="0"/>
              </a:spcBef>
              <a:spcAft>
                <a:spcPct val="0"/>
              </a:spcAft>
              <a:defRPr>
                <a:solidFill>
                  <a:schemeClr val="tx1"/>
                </a:solidFill>
                <a:latin typeface="Arial" charset="0"/>
              </a:defRPr>
            </a:lvl9pPr>
          </a:lstStyle>
          <a:p>
            <a:pPr>
              <a:defRPr/>
            </a:pPr>
            <a:r>
              <a:rPr lang="en-US" sz="3600" smtClean="0">
                <a:solidFill>
                  <a:srgbClr val="FFFF00"/>
                </a:solidFill>
                <a:latin typeface="+mj-lt"/>
              </a:rPr>
              <a:t>Kết nối Internet không dây</a:t>
            </a:r>
          </a:p>
        </p:txBody>
      </p:sp>
      <p:sp>
        <p:nvSpPr>
          <p:cNvPr id="20485" name="Text Box 5"/>
          <p:cNvSpPr txBox="1">
            <a:spLocks noChangeArrowheads="1"/>
          </p:cNvSpPr>
          <p:nvPr/>
        </p:nvSpPr>
        <p:spPr bwMode="auto">
          <a:xfrm>
            <a:off x="76200" y="5245100"/>
            <a:ext cx="8991600" cy="13843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defRPr/>
            </a:pPr>
            <a:r>
              <a:rPr lang="vi-VN" sz="2800" b="1" smtClean="0">
                <a:solidFill>
                  <a:srgbClr val="0000FF"/>
                </a:solidFill>
                <a:latin typeface="+mj-lt"/>
              </a:rPr>
              <a:t>Wi-Fi</a:t>
            </a:r>
            <a:r>
              <a:rPr lang="vi-VN" sz="2800" smtClean="0">
                <a:solidFill>
                  <a:srgbClr val="0000FF"/>
                </a:solidFill>
                <a:latin typeface="+mj-lt"/>
              </a:rPr>
              <a:t> là một phương thức kết nối thuận tiện, ở mọi thời điểm, mọi nơi thông qua các thiết bị truy cập không dây như điện thoại di động, máy tính xách tay...…</a:t>
            </a:r>
          </a:p>
        </p:txBody>
      </p:sp>
      <p:graphicFrame>
        <p:nvGraphicFramePr>
          <p:cNvPr id="20486" name="Object 6"/>
          <p:cNvGraphicFramePr>
            <a:graphicFrameLocks noChangeAspect="1"/>
          </p:cNvGraphicFramePr>
          <p:nvPr/>
        </p:nvGraphicFramePr>
        <p:xfrm>
          <a:off x="990600" y="838200"/>
          <a:ext cx="7239000" cy="4038600"/>
        </p:xfrm>
        <a:graphic>
          <a:graphicData uri="http://schemas.openxmlformats.org/presentationml/2006/ole">
            <mc:AlternateContent xmlns:mc="http://schemas.openxmlformats.org/markup-compatibility/2006">
              <mc:Choice xmlns:v="urn:schemas-microsoft-com:vml" Requires="v">
                <p:oleObj spid="_x0000_s25609" name="Bitmap Image" r:id="rId3" imgW="5133333" imgH="3543795" progId="Paint.Picture">
                  <p:embed/>
                </p:oleObj>
              </mc:Choice>
              <mc:Fallback>
                <p:oleObj name="Bitmap Image" r:id="rId3" imgW="5133333" imgH="3543795" progId="Paint.Picture">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838200"/>
                        <a:ext cx="7239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7"/>
          <p:cNvSpPr>
            <a:spLocks noChangeArrowheads="1"/>
          </p:cNvSpPr>
          <p:nvPr/>
        </p:nvSpPr>
        <p:spPr bwMode="auto">
          <a:xfrm>
            <a:off x="0" y="0"/>
            <a:ext cx="9144000" cy="76200"/>
          </a:xfrm>
          <a:prstGeom prst="rect">
            <a:avLst/>
          </a:prstGeom>
          <a:gradFill rotWithShape="1">
            <a:gsLst>
              <a:gs pos="0">
                <a:srgbClr val="FFFF99">
                  <a:alpha val="40999"/>
                </a:srgbClr>
              </a:gs>
              <a:gs pos="100000">
                <a:srgbClr val="660033"/>
              </a:gs>
            </a:gsLst>
            <a:lin ang="5400000" scaled="1"/>
          </a:gra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latin typeface="+mj-lt"/>
            </a:endParaRPr>
          </a:p>
        </p:txBody>
      </p:sp>
      <p:sp>
        <p:nvSpPr>
          <p:cNvPr id="1030" name="Rectangle 8"/>
          <p:cNvSpPr>
            <a:spLocks noChangeArrowheads="1"/>
          </p:cNvSpPr>
          <p:nvPr/>
        </p:nvSpPr>
        <p:spPr bwMode="auto">
          <a:xfrm>
            <a:off x="0" y="6781800"/>
            <a:ext cx="9144000" cy="76200"/>
          </a:xfrm>
          <a:prstGeom prst="rect">
            <a:avLst/>
          </a:prstGeom>
          <a:gradFill rotWithShape="1">
            <a:gsLst>
              <a:gs pos="0">
                <a:srgbClr val="FFFF99">
                  <a:alpha val="40999"/>
                </a:srgbClr>
              </a:gs>
              <a:gs pos="100000">
                <a:srgbClr val="660033"/>
              </a:gs>
            </a:gsLst>
            <a:lin ang="5400000" scaled="1"/>
          </a:gra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latin typeface="+mj-lt"/>
            </a:endParaRPr>
          </a:p>
        </p:txBody>
      </p:sp>
      <p:sp>
        <p:nvSpPr>
          <p:cNvPr id="1031" name="Rectangle 9"/>
          <p:cNvSpPr>
            <a:spLocks noChangeArrowheads="1"/>
          </p:cNvSpPr>
          <p:nvPr/>
        </p:nvSpPr>
        <p:spPr bwMode="auto">
          <a:xfrm>
            <a:off x="0" y="0"/>
            <a:ext cx="76200" cy="6858000"/>
          </a:xfrm>
          <a:prstGeom prst="rect">
            <a:avLst/>
          </a:prstGeom>
          <a:gradFill rotWithShape="1">
            <a:gsLst>
              <a:gs pos="0">
                <a:srgbClr val="FFFF99">
                  <a:alpha val="40999"/>
                </a:srgbClr>
              </a:gs>
              <a:gs pos="100000">
                <a:srgbClr val="660033"/>
              </a:gs>
            </a:gsLst>
            <a:lin ang="0" scaled="1"/>
          </a:gra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latin typeface="+mj-lt"/>
            </a:endParaRPr>
          </a:p>
        </p:txBody>
      </p:sp>
      <p:sp>
        <p:nvSpPr>
          <p:cNvPr id="1032" name="Rectangle 10"/>
          <p:cNvSpPr>
            <a:spLocks noChangeArrowheads="1"/>
          </p:cNvSpPr>
          <p:nvPr/>
        </p:nvSpPr>
        <p:spPr bwMode="auto">
          <a:xfrm>
            <a:off x="9067800" y="0"/>
            <a:ext cx="76200" cy="6858000"/>
          </a:xfrm>
          <a:prstGeom prst="rect">
            <a:avLst/>
          </a:prstGeom>
          <a:gradFill rotWithShape="1">
            <a:gsLst>
              <a:gs pos="0">
                <a:srgbClr val="FFFF99">
                  <a:alpha val="40999"/>
                </a:srgbClr>
              </a:gs>
              <a:gs pos="100000">
                <a:srgbClr val="660033"/>
              </a:gs>
            </a:gsLst>
            <a:lin ang="0" scaled="1"/>
          </a:gra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0484"/>
                                        </p:tgtEl>
                                        <p:attrNameLst>
                                          <p:attrName>style.visibility</p:attrName>
                                        </p:attrNameLst>
                                      </p:cBhvr>
                                      <p:to>
                                        <p:strVal val="visible"/>
                                      </p:to>
                                    </p:set>
                                    <p:anim calcmode="discrete" valueType="clr">
                                      <p:cBhvr override="childStyle">
                                        <p:cTn id="7" dur="80"/>
                                        <p:tgtEl>
                                          <p:spTgt spid="2048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484"/>
                                        </p:tgtEl>
                                        <p:attrNameLst>
                                          <p:attrName>fillcolor</p:attrName>
                                        </p:attrNameLst>
                                      </p:cBhvr>
                                      <p:tavLst>
                                        <p:tav tm="0">
                                          <p:val>
                                            <p:clrVal>
                                              <a:schemeClr val="accent2"/>
                                            </p:clrVal>
                                          </p:val>
                                        </p:tav>
                                        <p:tav tm="50000">
                                          <p:val>
                                            <p:clrVal>
                                              <a:schemeClr val="hlink"/>
                                            </p:clrVal>
                                          </p:val>
                                        </p:tav>
                                      </p:tavLst>
                                    </p:anim>
                                    <p:set>
                                      <p:cBhvr>
                                        <p:cTn id="9" dur="80"/>
                                        <p:tgtEl>
                                          <p:spTgt spid="20484"/>
                                        </p:tgtEl>
                                        <p:attrNameLst>
                                          <p:attrName>fill.type</p:attrName>
                                        </p:attrNameLst>
                                      </p:cBhvr>
                                      <p:to>
                                        <p:strVal val="solid"/>
                                      </p:to>
                                    </p:set>
                                  </p:childTnLst>
                                </p:cTn>
                              </p:par>
                            </p:childTnLst>
                          </p:cTn>
                        </p:par>
                        <p:par>
                          <p:cTn id="10" fill="hold" nodeType="afterGroup">
                            <p:stCondLst>
                              <p:cond delay="920"/>
                            </p:stCondLst>
                            <p:childTnLst>
                              <p:par>
                                <p:cTn id="11" presetID="1" presetClass="entr" presetSubtype="0" fill="hold" nodeType="afterEffect">
                                  <p:stCondLst>
                                    <p:cond delay="0"/>
                                  </p:stCondLst>
                                  <p:childTnLst>
                                    <p:set>
                                      <p:cBhvr>
                                        <p:cTn id="12" dur="1" fill="hold">
                                          <p:stCondLst>
                                            <p:cond delay="0"/>
                                          </p:stCondLst>
                                        </p:cTn>
                                        <p:tgtEl>
                                          <p:spTgt spid="2048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20485"/>
                                        </p:tgtEl>
                                        <p:attrNameLst>
                                          <p:attrName>style.visibility</p:attrName>
                                        </p:attrNameLst>
                                      </p:cBhvr>
                                      <p:to>
                                        <p:strVal val="visible"/>
                                      </p:to>
                                    </p:set>
                                    <p:anim calcmode="discrete" valueType="clr">
                                      <p:cBhvr override="childStyle">
                                        <p:cTn id="17" dur="80"/>
                                        <p:tgtEl>
                                          <p:spTgt spid="2048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0485"/>
                                        </p:tgtEl>
                                        <p:attrNameLst>
                                          <p:attrName>fillcolor</p:attrName>
                                        </p:attrNameLst>
                                      </p:cBhvr>
                                      <p:tavLst>
                                        <p:tav tm="0">
                                          <p:val>
                                            <p:clrVal>
                                              <a:schemeClr val="accent2"/>
                                            </p:clrVal>
                                          </p:val>
                                        </p:tav>
                                        <p:tav tm="50000">
                                          <p:val>
                                            <p:clrVal>
                                              <a:schemeClr val="hlink"/>
                                            </p:clrVal>
                                          </p:val>
                                        </p:tav>
                                      </p:tavLst>
                                    </p:anim>
                                    <p:set>
                                      <p:cBhvr>
                                        <p:cTn id="19" dur="80"/>
                                        <p:tgtEl>
                                          <p:spTgt spid="2048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sz="4000" smtClean="0">
                <a:solidFill>
                  <a:srgbClr val="FFFF00"/>
                </a:solidFill>
              </a:rPr>
              <a:t>Một số nhà cung cấp dịch vụ Internet ở Việt Nam</a:t>
            </a:r>
          </a:p>
        </p:txBody>
      </p:sp>
      <p:sp>
        <p:nvSpPr>
          <p:cNvPr id="57347" name="Rectangle 3"/>
          <p:cNvSpPr>
            <a:spLocks noGrp="1" noChangeArrowheads="1"/>
          </p:cNvSpPr>
          <p:nvPr>
            <p:ph type="body" idx="1"/>
          </p:nvPr>
        </p:nvSpPr>
        <p:spPr>
          <a:xfrm>
            <a:off x="457200" y="1905000"/>
            <a:ext cx="8686800" cy="4191000"/>
          </a:xfrm>
        </p:spPr>
        <p:txBody>
          <a:bodyPr/>
          <a:lstStyle/>
          <a:p>
            <a:pPr eaLnBrk="1" hangingPunct="1"/>
            <a:r>
              <a:rPr lang="en-US" altLang="en-US" sz="4000" smtClean="0">
                <a:solidFill>
                  <a:srgbClr val="FF0000"/>
                </a:solidFill>
              </a:rPr>
              <a:t>VNPT:</a:t>
            </a:r>
            <a:r>
              <a:rPr lang="en-US" altLang="en-US" sz="4000" smtClean="0"/>
              <a:t> Tổng công ty bưu chính Viễn thông Việt Nam</a:t>
            </a:r>
          </a:p>
          <a:p>
            <a:pPr eaLnBrk="1" hangingPunct="1"/>
            <a:r>
              <a:rPr lang="en-US" altLang="en-US" sz="4000" smtClean="0">
                <a:solidFill>
                  <a:srgbClr val="FF0000"/>
                </a:solidFill>
              </a:rPr>
              <a:t>Viettel:</a:t>
            </a:r>
            <a:r>
              <a:rPr lang="en-US" altLang="en-US" sz="4000" smtClean="0"/>
              <a:t> Tổng công ty viễn thông quân đội</a:t>
            </a:r>
          </a:p>
          <a:p>
            <a:pPr eaLnBrk="1" hangingPunct="1"/>
            <a:r>
              <a:rPr lang="en-US" altLang="en-US" sz="4000" smtClean="0"/>
              <a:t>Tập đoàn </a:t>
            </a:r>
            <a:r>
              <a:rPr lang="en-US" altLang="en-US" sz="4000" smtClean="0">
                <a:solidFill>
                  <a:srgbClr val="FF0000"/>
                </a:solidFill>
              </a:rPr>
              <a:t>FPT</a:t>
            </a:r>
          </a:p>
          <a:p>
            <a:pPr eaLnBrk="1" hangingPunct="1"/>
            <a:r>
              <a:rPr lang="en-US" altLang="en-US" sz="4000" smtClean="0"/>
              <a:t>V.v.......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2000"/>
                                        <p:tgtEl>
                                          <p:spTgt spid="57347">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animEffect transition="in" filter="fade">
                                      <p:cBhvr>
                                        <p:cTn id="11" dur="2000"/>
                                        <p:tgtEl>
                                          <p:spTgt spid="57347">
                                            <p:txEl>
                                              <p:pRg st="1" end="1"/>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animEffect transition="in" filter="fade">
                                      <p:cBhvr>
                                        <p:cTn id="15" dur="2000"/>
                                        <p:tgtEl>
                                          <p:spTgt spid="57347">
                                            <p:txEl>
                                              <p:pRg st="2" end="2"/>
                                            </p:txEl>
                                          </p:spTgt>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animEffect transition="in" filter="fade">
                                      <p:cBhvr>
                                        <p:cTn id="19" dur="2000"/>
                                        <p:tgtEl>
                                          <p:spTgt spid="573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noChangeArrowheads="1"/>
          </p:cNvSpPr>
          <p:nvPr/>
        </p:nvSpPr>
        <p:spPr bwMode="auto">
          <a:xfrm>
            <a:off x="76200" y="152400"/>
            <a:ext cx="4343400" cy="1371600"/>
          </a:xfrm>
          <a:prstGeom prst="cloudCallout">
            <a:avLst>
              <a:gd name="adj1" fmla="val -39037"/>
              <a:gd name="adj2" fmla="val 274884"/>
            </a:avLst>
          </a:prstGeom>
          <a:solidFill>
            <a:schemeClr val="tx1"/>
          </a:solidFill>
          <a:ln w="9525">
            <a:solidFill>
              <a:srgbClr val="33CCFF"/>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a:solidFill>
                  <a:srgbClr val="000000"/>
                </a:solidFill>
              </a:rPr>
              <a:t>Internet là gì?</a:t>
            </a:r>
          </a:p>
        </p:txBody>
      </p:sp>
      <p:pic>
        <p:nvPicPr>
          <p:cNvPr id="27651" name="Picture 3" descr="DISK_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1613" y="4800600"/>
            <a:ext cx="7889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AutoShape 5"/>
          <p:cNvSpPr>
            <a:spLocks noChangeArrowheads="1"/>
          </p:cNvSpPr>
          <p:nvPr/>
        </p:nvSpPr>
        <p:spPr bwMode="auto">
          <a:xfrm>
            <a:off x="2667000" y="1219200"/>
            <a:ext cx="6477000" cy="1600200"/>
          </a:xfrm>
          <a:prstGeom prst="cloudCallout">
            <a:avLst>
              <a:gd name="adj1" fmla="val -77917"/>
              <a:gd name="adj2" fmla="val 166963"/>
            </a:avLst>
          </a:prstGeom>
          <a:solidFill>
            <a:schemeClr val="tx1"/>
          </a:solidFill>
          <a:ln w="9525">
            <a:solidFill>
              <a:srgbClr val="FF66CC"/>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a:solidFill>
                  <a:srgbClr val="FF0000"/>
                </a:solidFill>
              </a:rPr>
              <a:t>Kể tên một số dịch vụ Internet mà em biết.</a:t>
            </a:r>
          </a:p>
        </p:txBody>
      </p:sp>
      <p:sp>
        <p:nvSpPr>
          <p:cNvPr id="63494" name="AutoShape 6"/>
          <p:cNvSpPr>
            <a:spLocks noChangeArrowheads="1"/>
          </p:cNvSpPr>
          <p:nvPr/>
        </p:nvSpPr>
        <p:spPr bwMode="auto">
          <a:xfrm>
            <a:off x="2819400" y="3505200"/>
            <a:ext cx="6019800" cy="2743200"/>
          </a:xfrm>
          <a:prstGeom prst="cloudCallout">
            <a:avLst>
              <a:gd name="adj1" fmla="val -77532"/>
              <a:gd name="adj2" fmla="val 5269"/>
            </a:avLst>
          </a:prstGeom>
          <a:solidFill>
            <a:schemeClr val="tx1"/>
          </a:solidFill>
          <a:ln w="9525">
            <a:solidFill>
              <a:srgbClr val="33CCFF"/>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a:solidFill>
                  <a:srgbClr val="000000"/>
                </a:solidFill>
              </a:rPr>
              <a:t>Làm thế nào để máy tính của em có thể kết nối Internet?</a:t>
            </a:r>
          </a:p>
        </p:txBody>
      </p:sp>
      <p:sp>
        <p:nvSpPr>
          <p:cNvPr id="63495" name="Rectangle 7"/>
          <p:cNvSpPr>
            <a:spLocks noGrp="1" noChangeArrowheads="1"/>
          </p:cNvSpPr>
          <p:nvPr>
            <p:ph type="title"/>
          </p:nvPr>
        </p:nvSpPr>
        <p:spPr>
          <a:xfrm>
            <a:off x="5715000" y="0"/>
            <a:ext cx="2895600" cy="1143000"/>
          </a:xfrm>
        </p:spPr>
        <p:txBody>
          <a:bodyPr/>
          <a:lstStyle/>
          <a:p>
            <a:pPr eaLnBrk="1" hangingPunct="1">
              <a:defRPr/>
            </a:pPr>
            <a:r>
              <a:rPr lang="en-US" u="sng" smtClean="0"/>
              <a:t>CỦNG CỐ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2000"/>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493"/>
                                        </p:tgtEl>
                                        <p:attrNameLst>
                                          <p:attrName>style.visibility</p:attrName>
                                        </p:attrNameLst>
                                      </p:cBhvr>
                                      <p:to>
                                        <p:strVal val="visible"/>
                                      </p:to>
                                    </p:set>
                                    <p:animEffect transition="in" filter="fade">
                                      <p:cBhvr>
                                        <p:cTn id="12" dur="2000"/>
                                        <p:tgtEl>
                                          <p:spTgt spid="634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3494"/>
                                        </p:tgtEl>
                                        <p:attrNameLst>
                                          <p:attrName>style.visibility</p:attrName>
                                        </p:attrNameLst>
                                      </p:cBhvr>
                                      <p:to>
                                        <p:strVal val="visible"/>
                                      </p:to>
                                    </p:set>
                                    <p:animEffect transition="in" filter="fade">
                                      <p:cBhvr>
                                        <p:cTn id="17" dur="2000"/>
                                        <p:tgtEl>
                                          <p:spTgt spid="63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nimBg="1"/>
      <p:bldP spid="63493" grpId="0" animBg="1"/>
      <p:bldP spid="6349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228600" y="304800"/>
            <a:ext cx="8458200" cy="641350"/>
          </a:xfrm>
          <a:prstGeom prst="rect">
            <a:avLst/>
          </a:prstGeom>
          <a:noFill/>
          <a:ln w="9525">
            <a:noFill/>
            <a:miter lim="800000"/>
            <a:headEnd/>
            <a:tailEnd/>
          </a:ln>
          <a:effectLst/>
        </p:spPr>
        <p:txBody>
          <a:bodyPr>
            <a:spAutoFit/>
          </a:bodyPr>
          <a:lstStyle/>
          <a:p>
            <a:pPr eaLnBrk="1" hangingPunct="1">
              <a:spcBef>
                <a:spcPct val="20000"/>
              </a:spcBef>
              <a:defRPr/>
            </a:pPr>
            <a:r>
              <a:rPr lang="en-US" sz="3600" b="1">
                <a:effectLst>
                  <a:outerShdw blurRad="38100" dist="38100" dir="2700000" algn="tl">
                    <a:srgbClr val="000000"/>
                  </a:outerShdw>
                </a:effectLst>
                <a:latin typeface="Arial" charset="0"/>
              </a:rPr>
              <a:t>2. Một số dịch vụ trên Internet</a:t>
            </a:r>
            <a:endParaRPr lang="en-US" sz="3600">
              <a:effectLst>
                <a:outerShdw blurRad="38100" dist="38100" dir="2700000" algn="tl">
                  <a:srgbClr val="000000"/>
                </a:outerShdw>
              </a:effectLst>
              <a:latin typeface="Arial" charset="0"/>
            </a:endParaRPr>
          </a:p>
        </p:txBody>
      </p:sp>
      <p:sp>
        <p:nvSpPr>
          <p:cNvPr id="29701" name="Rectangle 5"/>
          <p:cNvSpPr>
            <a:spLocks noChangeArrowheads="1"/>
          </p:cNvSpPr>
          <p:nvPr/>
        </p:nvSpPr>
        <p:spPr bwMode="auto">
          <a:xfrm>
            <a:off x="685800" y="1143000"/>
            <a:ext cx="7924800" cy="641350"/>
          </a:xfrm>
          <a:prstGeom prst="rect">
            <a:avLst/>
          </a:prstGeom>
          <a:noFill/>
          <a:ln w="9525">
            <a:noFill/>
            <a:miter lim="800000"/>
            <a:headEnd/>
            <a:tailEnd/>
          </a:ln>
          <a:effectLst/>
        </p:spPr>
        <p:txBody>
          <a:bodyPr>
            <a:spAutoFit/>
          </a:bodyPr>
          <a:lstStyle/>
          <a:p>
            <a:pPr eaLnBrk="1" hangingPunct="1">
              <a:spcBef>
                <a:spcPct val="20000"/>
              </a:spcBef>
              <a:defRPr/>
            </a:pPr>
            <a:r>
              <a:rPr lang="en-US" sz="3600" b="1" u="sng">
                <a:solidFill>
                  <a:srgbClr val="FFFF00"/>
                </a:solidFill>
                <a:effectLst>
                  <a:outerShdw blurRad="38100" dist="38100" dir="2700000" algn="tl">
                    <a:srgbClr val="000000"/>
                  </a:outerShdw>
                </a:effectLst>
                <a:latin typeface="Arial" charset="0"/>
              </a:rPr>
              <a:t>a. Tổ chức và khai thác thông tin</a:t>
            </a:r>
            <a:endParaRPr lang="en-US" sz="3600" u="sng">
              <a:solidFill>
                <a:srgbClr val="FFFF00"/>
              </a:solidFill>
              <a:effectLst>
                <a:outerShdw blurRad="38100" dist="38100" dir="2700000" algn="tl">
                  <a:srgbClr val="000000"/>
                </a:outerShdw>
              </a:effectLst>
              <a:latin typeface="Arial" charset="0"/>
            </a:endParaRPr>
          </a:p>
        </p:txBody>
      </p:sp>
      <p:sp>
        <p:nvSpPr>
          <p:cNvPr id="29702" name="Rectangle 6"/>
          <p:cNvSpPr>
            <a:spLocks noChangeArrowheads="1"/>
          </p:cNvSpPr>
          <p:nvPr/>
        </p:nvSpPr>
        <p:spPr bwMode="auto">
          <a:xfrm>
            <a:off x="457200" y="2057400"/>
            <a:ext cx="83820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buClrTx/>
              <a:buFontTx/>
              <a:buNone/>
            </a:pPr>
            <a:r>
              <a:rPr lang="en-US" altLang="en-US"/>
              <a:t>	Dịch vụ sử dụng phổ biến nhất là World Wide Web (</a:t>
            </a:r>
            <a:r>
              <a:rPr lang="en-US" altLang="en-US" b="1">
                <a:solidFill>
                  <a:srgbClr val="FF0000"/>
                </a:solidFill>
              </a:rPr>
              <a:t>W W W)</a:t>
            </a:r>
            <a:r>
              <a:rPr lang="en-US" altLang="en-US"/>
              <a:t> thường được gọi là dịch vụ web, cho phép người dùng tìm kiếm và truy xuất tài nguyên thông tin dưới dạng các siêu văn bản</a:t>
            </a:r>
          </a:p>
        </p:txBody>
      </p:sp>
      <p:sp>
        <p:nvSpPr>
          <p:cNvPr id="29703" name="Rectangle 7"/>
          <p:cNvSpPr>
            <a:spLocks noChangeArrowheads="1"/>
          </p:cNvSpPr>
          <p:nvPr/>
        </p:nvSpPr>
        <p:spPr bwMode="auto">
          <a:xfrm>
            <a:off x="381000" y="46482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buClrTx/>
              <a:buFontTx/>
              <a:buNone/>
            </a:pPr>
            <a:r>
              <a:rPr lang="en-US" altLang="en-US"/>
              <a:t>	Trang Web là 1 siêu văn bản được gắn 1 địa chỉ truy cập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fade">
                                      <p:cBhvr>
                                        <p:cTn id="7" dur="2000"/>
                                        <p:tgtEl>
                                          <p:spTgt spid="297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702"/>
                                        </p:tgtEl>
                                        <p:attrNameLst>
                                          <p:attrName>style.visibility</p:attrName>
                                        </p:attrNameLst>
                                      </p:cBhvr>
                                      <p:to>
                                        <p:strVal val="visible"/>
                                      </p:to>
                                    </p:set>
                                    <p:animEffect transition="in" filter="fade">
                                      <p:cBhvr>
                                        <p:cTn id="12" dur="2000"/>
                                        <p:tgtEl>
                                          <p:spTgt spid="297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703"/>
                                        </p:tgtEl>
                                        <p:attrNameLst>
                                          <p:attrName>style.visibility</p:attrName>
                                        </p:attrNameLst>
                                      </p:cBhvr>
                                      <p:to>
                                        <p:strVal val="visible"/>
                                      </p:to>
                                    </p:set>
                                    <p:animEffect transition="in" filter="fade">
                                      <p:cBhvr>
                                        <p:cTn id="17" dur="20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P spid="29702" grpId="0"/>
      <p:bldP spid="2970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533400" y="381000"/>
            <a:ext cx="8077200" cy="838200"/>
          </a:xfrm>
        </p:spPr>
        <p:txBody>
          <a:bodyPr/>
          <a:lstStyle/>
          <a:p>
            <a:pPr eaLnBrk="1" hangingPunct="1">
              <a:defRPr/>
            </a:pPr>
            <a:r>
              <a:rPr lang="en-US" sz="4000" smtClean="0">
                <a:solidFill>
                  <a:srgbClr val="FFFF00"/>
                </a:solidFill>
              </a:rPr>
              <a:t>Hệ thống tên miền của các tổ chức</a:t>
            </a:r>
          </a:p>
        </p:txBody>
      </p:sp>
      <p:graphicFrame>
        <p:nvGraphicFramePr>
          <p:cNvPr id="38995" name="Group 83"/>
          <p:cNvGraphicFramePr>
            <a:graphicFrameLocks noGrp="1"/>
          </p:cNvGraphicFramePr>
          <p:nvPr>
            <p:ph idx="4294967295"/>
          </p:nvPr>
        </p:nvGraphicFramePr>
        <p:xfrm>
          <a:off x="228600" y="1600200"/>
          <a:ext cx="8686800" cy="4953000"/>
        </p:xfrm>
        <a:graphic>
          <a:graphicData uri="http://schemas.openxmlformats.org/drawingml/2006/table">
            <a:tbl>
              <a:tblPr/>
              <a:tblGrid>
                <a:gridCol w="19050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762000">
                <a:tc>
                  <a:txBody>
                    <a:bodyPr/>
                    <a:lstStyle/>
                    <a:p>
                      <a:pPr marL="0" marR="0" lvl="0" indent="0" algn="ctr" defTabSz="914400" rtl="0" eaLnBrk="1" fontAlgn="base" latinLnBrk="0" hangingPunct="1">
                        <a:lnSpc>
                          <a:spcPct val="120000"/>
                        </a:lnSpc>
                        <a:spcBef>
                          <a:spcPct val="35000"/>
                        </a:spcBef>
                        <a:spcAft>
                          <a:spcPct val="0"/>
                        </a:spcAft>
                        <a:buClr>
                          <a:schemeClr val="tx2"/>
                        </a:buClr>
                        <a:buSzTx/>
                        <a:buFontTx/>
                        <a:buNone/>
                        <a:tabLst/>
                      </a:pPr>
                      <a:r>
                        <a:rPr kumimoji="0" lang="en-US" sz="2800" b="1" i="0" u="none" strike="noStrike" cap="none" normalizeH="0" baseline="0" smtClean="0">
                          <a:ln>
                            <a:noFill/>
                          </a:ln>
                          <a:solidFill>
                            <a:srgbClr val="FF0000"/>
                          </a:solidFill>
                          <a:effectLst/>
                          <a:latin typeface="Arial" charset="0"/>
                        </a:rPr>
                        <a:t>Tên miền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20000"/>
                        </a:lnSpc>
                        <a:spcBef>
                          <a:spcPct val="35000"/>
                        </a:spcBef>
                        <a:spcAft>
                          <a:spcPct val="0"/>
                        </a:spcAft>
                        <a:buClr>
                          <a:schemeClr val="tx2"/>
                        </a:buClr>
                        <a:buSzTx/>
                        <a:buFontTx/>
                        <a:buNone/>
                        <a:tabLst/>
                      </a:pPr>
                      <a:r>
                        <a:rPr kumimoji="0" lang="en-US" sz="2800" b="1" i="0" u="none" strike="noStrike" cap="none" normalizeH="0" baseline="0" smtClean="0">
                          <a:ln>
                            <a:noFill/>
                          </a:ln>
                          <a:solidFill>
                            <a:srgbClr val="FF0000"/>
                          </a:solidFill>
                          <a:effectLst/>
                          <a:latin typeface="Arial" charset="0"/>
                        </a:rPr>
                        <a:t>Ý nghĩa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762000">
                <a:tc>
                  <a:txBody>
                    <a:bodyPr/>
                    <a:lstStyle/>
                    <a:p>
                      <a:pPr marL="0" marR="0" lvl="0" indent="0" algn="ctr" defTabSz="914400" rtl="0" eaLnBrk="1" fontAlgn="base" latinLnBrk="0" hangingPunct="1">
                        <a:lnSpc>
                          <a:spcPct val="125000"/>
                        </a:lnSpc>
                        <a:spcBef>
                          <a:spcPct val="20000"/>
                        </a:spcBef>
                        <a:spcAft>
                          <a:spcPct val="0"/>
                        </a:spcAft>
                        <a:buClr>
                          <a:schemeClr val="tx2"/>
                        </a:buClr>
                        <a:buSzTx/>
                        <a:buFontTx/>
                        <a:buNone/>
                        <a:tabLst/>
                      </a:pPr>
                      <a:r>
                        <a:rPr kumimoji="0" lang="en-US" sz="2800" b="1" i="0" u="none" strike="noStrike" cap="none" normalizeH="0" baseline="0" smtClean="0">
                          <a:ln>
                            <a:noFill/>
                          </a:ln>
                          <a:solidFill>
                            <a:srgbClr val="FF0000"/>
                          </a:solidFill>
                          <a:effectLst/>
                          <a:latin typeface="Arial" charset="0"/>
                        </a:rPr>
                        <a:t>.com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25000"/>
                        </a:lnSpc>
                        <a:spcBef>
                          <a:spcPct val="20000"/>
                        </a:spcBef>
                        <a:spcAft>
                          <a:spcPct val="0"/>
                        </a:spcAft>
                        <a:buClr>
                          <a:schemeClr val="tx2"/>
                        </a:buClr>
                        <a:buSzTx/>
                        <a:buFontTx/>
                        <a:buNone/>
                        <a:tabLst/>
                      </a:pPr>
                      <a:r>
                        <a:rPr kumimoji="0" lang="en-US" sz="2600" b="0" i="0" u="none" strike="noStrike" cap="none" normalizeH="0" baseline="0" smtClean="0">
                          <a:ln>
                            <a:noFill/>
                          </a:ln>
                          <a:solidFill>
                            <a:srgbClr val="FF0000"/>
                          </a:solidFill>
                          <a:effectLst/>
                          <a:latin typeface="Arial" charset="0"/>
                        </a:rPr>
                        <a:t>Tổ chức thương mại (Comercial)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685800">
                <a:tc>
                  <a:txBody>
                    <a:bodyPr/>
                    <a:lstStyle/>
                    <a:p>
                      <a:pPr marL="0" marR="0" lvl="0" indent="0" algn="ctr" defTabSz="914400" rtl="0" eaLnBrk="1" fontAlgn="base" latinLnBrk="0" hangingPunct="1">
                        <a:lnSpc>
                          <a:spcPct val="125000"/>
                        </a:lnSpc>
                        <a:spcBef>
                          <a:spcPct val="20000"/>
                        </a:spcBef>
                        <a:spcAft>
                          <a:spcPct val="0"/>
                        </a:spcAft>
                        <a:buClr>
                          <a:schemeClr val="tx2"/>
                        </a:buClr>
                        <a:buSzTx/>
                        <a:buFontTx/>
                        <a:buNone/>
                        <a:tabLst/>
                      </a:pPr>
                      <a:r>
                        <a:rPr kumimoji="0" lang="en-US" sz="2800" b="1" i="0" u="none" strike="noStrike" cap="none" normalizeH="0" baseline="0" smtClean="0">
                          <a:ln>
                            <a:noFill/>
                          </a:ln>
                          <a:solidFill>
                            <a:srgbClr val="FF0000"/>
                          </a:solidFill>
                          <a:effectLst/>
                          <a:latin typeface="Arial" charset="0"/>
                        </a:rPr>
                        <a:t>.edu</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25000"/>
                        </a:lnSpc>
                        <a:spcBef>
                          <a:spcPct val="20000"/>
                        </a:spcBef>
                        <a:spcAft>
                          <a:spcPct val="0"/>
                        </a:spcAft>
                        <a:buClr>
                          <a:schemeClr val="tx2"/>
                        </a:buClr>
                        <a:buSzTx/>
                        <a:buFontTx/>
                        <a:buNone/>
                        <a:tabLst/>
                      </a:pPr>
                      <a:r>
                        <a:rPr kumimoji="0" lang="en-US" sz="2600" b="0" i="0" u="none" strike="noStrike" cap="none" normalizeH="0" baseline="0" smtClean="0">
                          <a:ln>
                            <a:noFill/>
                          </a:ln>
                          <a:solidFill>
                            <a:srgbClr val="FF0000"/>
                          </a:solidFill>
                          <a:effectLst/>
                          <a:latin typeface="Arial" charset="0"/>
                        </a:rPr>
                        <a:t>Tổ chức nghiên cứu, giáo dục (Education)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685800">
                <a:tc>
                  <a:txBody>
                    <a:bodyPr/>
                    <a:lstStyle/>
                    <a:p>
                      <a:pPr marL="0" marR="0" lvl="0" indent="0" algn="ctr" defTabSz="914400" rtl="0" eaLnBrk="1" fontAlgn="base" latinLnBrk="0" hangingPunct="1">
                        <a:lnSpc>
                          <a:spcPct val="125000"/>
                        </a:lnSpc>
                        <a:spcBef>
                          <a:spcPct val="20000"/>
                        </a:spcBef>
                        <a:spcAft>
                          <a:spcPct val="0"/>
                        </a:spcAft>
                        <a:buClr>
                          <a:schemeClr val="tx2"/>
                        </a:buClr>
                        <a:buSzTx/>
                        <a:buFontTx/>
                        <a:buNone/>
                        <a:tabLst/>
                      </a:pPr>
                      <a:r>
                        <a:rPr kumimoji="0" lang="en-US" sz="2800" b="1" i="0" u="none" strike="noStrike" cap="none" normalizeH="0" baseline="0" smtClean="0">
                          <a:ln>
                            <a:noFill/>
                          </a:ln>
                          <a:solidFill>
                            <a:srgbClr val="FF0000"/>
                          </a:solidFill>
                          <a:effectLst/>
                          <a:latin typeface="Arial" charset="0"/>
                        </a:rPr>
                        <a:t>.gov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25000"/>
                        </a:lnSpc>
                        <a:spcBef>
                          <a:spcPct val="20000"/>
                        </a:spcBef>
                        <a:spcAft>
                          <a:spcPct val="0"/>
                        </a:spcAft>
                        <a:buClr>
                          <a:schemeClr val="tx2"/>
                        </a:buClr>
                        <a:buSzTx/>
                        <a:buFontTx/>
                        <a:buNone/>
                        <a:tabLst/>
                      </a:pPr>
                      <a:r>
                        <a:rPr kumimoji="0" lang="en-US" sz="2600" b="0" i="0" u="none" strike="noStrike" cap="none" normalizeH="0" baseline="0" smtClean="0">
                          <a:ln>
                            <a:noFill/>
                          </a:ln>
                          <a:solidFill>
                            <a:srgbClr val="FF0000"/>
                          </a:solidFill>
                          <a:effectLst/>
                          <a:latin typeface="Arial" charset="0"/>
                        </a:rPr>
                        <a:t>Tổ chức chính phủ (Govermment)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685800">
                <a:tc>
                  <a:txBody>
                    <a:bodyPr/>
                    <a:lstStyle/>
                    <a:p>
                      <a:pPr marL="0" marR="0" lvl="0" indent="0" algn="ctr" defTabSz="914400" rtl="0" eaLnBrk="1" fontAlgn="base" latinLnBrk="0" hangingPunct="1">
                        <a:lnSpc>
                          <a:spcPct val="125000"/>
                        </a:lnSpc>
                        <a:spcBef>
                          <a:spcPct val="20000"/>
                        </a:spcBef>
                        <a:spcAft>
                          <a:spcPct val="0"/>
                        </a:spcAft>
                        <a:buClr>
                          <a:schemeClr val="tx2"/>
                        </a:buClr>
                        <a:buSzTx/>
                        <a:buFontTx/>
                        <a:buNone/>
                        <a:tabLst/>
                      </a:pPr>
                      <a:r>
                        <a:rPr kumimoji="0" lang="en-US" sz="2800" b="1" i="0" u="none" strike="noStrike" cap="none" normalizeH="0" baseline="0" smtClean="0">
                          <a:ln>
                            <a:noFill/>
                          </a:ln>
                          <a:solidFill>
                            <a:srgbClr val="FF0000"/>
                          </a:solidFill>
                          <a:effectLst/>
                          <a:latin typeface="Arial" charset="0"/>
                        </a:rPr>
                        <a:t>.net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25000"/>
                        </a:lnSpc>
                        <a:spcBef>
                          <a:spcPct val="20000"/>
                        </a:spcBef>
                        <a:spcAft>
                          <a:spcPct val="0"/>
                        </a:spcAft>
                        <a:buClr>
                          <a:schemeClr val="tx2"/>
                        </a:buClr>
                        <a:buSzTx/>
                        <a:buFontTx/>
                        <a:buNone/>
                        <a:tabLst/>
                      </a:pPr>
                      <a:r>
                        <a:rPr kumimoji="0" lang="en-US" sz="2600" b="0" i="0" u="none" strike="noStrike" cap="none" normalizeH="0" baseline="0" smtClean="0">
                          <a:ln>
                            <a:noFill/>
                          </a:ln>
                          <a:solidFill>
                            <a:srgbClr val="FF0000"/>
                          </a:solidFill>
                          <a:effectLst/>
                          <a:latin typeface="Arial" charset="0"/>
                        </a:rPr>
                        <a:t>Tổ chức mạng máy tính (Networking)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685800">
                <a:tc>
                  <a:txBody>
                    <a:bodyPr/>
                    <a:lstStyle/>
                    <a:p>
                      <a:pPr marL="0" marR="0" lvl="0" indent="0" algn="ctr" defTabSz="914400" rtl="0" eaLnBrk="1" fontAlgn="base" latinLnBrk="0" hangingPunct="1">
                        <a:lnSpc>
                          <a:spcPct val="125000"/>
                        </a:lnSpc>
                        <a:spcBef>
                          <a:spcPct val="20000"/>
                        </a:spcBef>
                        <a:spcAft>
                          <a:spcPct val="0"/>
                        </a:spcAft>
                        <a:buClr>
                          <a:schemeClr val="tx2"/>
                        </a:buClr>
                        <a:buSzTx/>
                        <a:buFontTx/>
                        <a:buNone/>
                        <a:tabLst/>
                      </a:pPr>
                      <a:r>
                        <a:rPr kumimoji="0" lang="en-US" sz="2800" b="1" i="0" u="none" strike="noStrike" cap="none" normalizeH="0" baseline="0" smtClean="0">
                          <a:ln>
                            <a:noFill/>
                          </a:ln>
                          <a:solidFill>
                            <a:srgbClr val="FF0000"/>
                          </a:solidFill>
                          <a:effectLst/>
                          <a:latin typeface="Arial" charset="0"/>
                        </a:rPr>
                        <a:t>.int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25000"/>
                        </a:lnSpc>
                        <a:spcBef>
                          <a:spcPct val="20000"/>
                        </a:spcBef>
                        <a:spcAft>
                          <a:spcPct val="0"/>
                        </a:spcAft>
                        <a:buClr>
                          <a:schemeClr val="tx2"/>
                        </a:buClr>
                        <a:buSzTx/>
                        <a:buFontTx/>
                        <a:buNone/>
                        <a:tabLst/>
                      </a:pPr>
                      <a:r>
                        <a:rPr kumimoji="0" lang="en-US" sz="2600" b="0" i="0" u="none" strike="noStrike" cap="none" normalizeH="0" baseline="0" smtClean="0">
                          <a:ln>
                            <a:noFill/>
                          </a:ln>
                          <a:solidFill>
                            <a:srgbClr val="FF0000"/>
                          </a:solidFill>
                          <a:effectLst/>
                          <a:latin typeface="Arial" charset="0"/>
                        </a:rPr>
                        <a:t>Tổ chức quốc tế (International)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685800">
                <a:tc>
                  <a:txBody>
                    <a:bodyPr/>
                    <a:lstStyle/>
                    <a:p>
                      <a:pPr marL="0" marR="0" lvl="0" indent="0" algn="ctr" defTabSz="914400" rtl="0" eaLnBrk="1" fontAlgn="base" latinLnBrk="0" hangingPunct="1">
                        <a:lnSpc>
                          <a:spcPct val="125000"/>
                        </a:lnSpc>
                        <a:spcBef>
                          <a:spcPct val="20000"/>
                        </a:spcBef>
                        <a:spcAft>
                          <a:spcPct val="0"/>
                        </a:spcAft>
                        <a:buClr>
                          <a:schemeClr val="tx2"/>
                        </a:buClr>
                        <a:buSzTx/>
                        <a:buFontTx/>
                        <a:buNone/>
                        <a:tabLst/>
                      </a:pPr>
                      <a:r>
                        <a:rPr kumimoji="0" lang="en-US" sz="2800" b="1" i="0" u="none" strike="noStrike" cap="none" normalizeH="0" baseline="0" smtClean="0">
                          <a:ln>
                            <a:noFill/>
                          </a:ln>
                          <a:solidFill>
                            <a:srgbClr val="FF0000"/>
                          </a:solidFill>
                          <a:effectLst/>
                          <a:latin typeface="Arial" charset="0"/>
                        </a:rPr>
                        <a:t>.mil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25000"/>
                        </a:lnSpc>
                        <a:spcBef>
                          <a:spcPct val="20000"/>
                        </a:spcBef>
                        <a:spcAft>
                          <a:spcPct val="0"/>
                        </a:spcAft>
                        <a:buClr>
                          <a:schemeClr val="tx2"/>
                        </a:buClr>
                        <a:buSzTx/>
                        <a:buFontTx/>
                        <a:buNone/>
                        <a:tabLst/>
                      </a:pPr>
                      <a:r>
                        <a:rPr kumimoji="0" lang="en-US" sz="2600" b="0" i="0" u="none" strike="noStrike" cap="none" normalizeH="0" baseline="0" smtClean="0">
                          <a:ln>
                            <a:noFill/>
                          </a:ln>
                          <a:solidFill>
                            <a:srgbClr val="FF0000"/>
                          </a:solidFill>
                          <a:effectLst/>
                          <a:latin typeface="Arial" charset="0"/>
                        </a:rPr>
                        <a:t>Tổ chức quân đội Mỹ (Military)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381000" y="381000"/>
            <a:ext cx="7162800" cy="838200"/>
          </a:xfrm>
        </p:spPr>
        <p:txBody>
          <a:bodyPr/>
          <a:lstStyle/>
          <a:p>
            <a:pPr eaLnBrk="1" hangingPunct="1">
              <a:defRPr/>
            </a:pPr>
            <a:r>
              <a:rPr lang="en-US" smtClean="0">
                <a:solidFill>
                  <a:srgbClr val="FFFF00"/>
                </a:solidFill>
              </a:rPr>
              <a:t>Hệ thống tên miền quốc gia</a:t>
            </a:r>
          </a:p>
        </p:txBody>
      </p:sp>
      <p:graphicFrame>
        <p:nvGraphicFramePr>
          <p:cNvPr id="39992" name="Group 56"/>
          <p:cNvGraphicFramePr>
            <a:graphicFrameLocks noGrp="1"/>
          </p:cNvGraphicFramePr>
          <p:nvPr>
            <p:ph idx="4294967295"/>
          </p:nvPr>
        </p:nvGraphicFramePr>
        <p:xfrm>
          <a:off x="228600" y="1600200"/>
          <a:ext cx="8686800" cy="4953000"/>
        </p:xfrm>
        <a:graphic>
          <a:graphicData uri="http://schemas.openxmlformats.org/drawingml/2006/table">
            <a:tbl>
              <a:tblPr/>
              <a:tblGrid>
                <a:gridCol w="2667000">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762000">
                <a:tc>
                  <a:txBody>
                    <a:bodyPr/>
                    <a:lstStyle/>
                    <a:p>
                      <a:pPr marL="0" marR="0" lvl="0" indent="0" algn="ctr" defTabSz="914400" rtl="0" eaLnBrk="1" fontAlgn="base" latinLnBrk="0" hangingPunct="1">
                        <a:lnSpc>
                          <a:spcPct val="120000"/>
                        </a:lnSpc>
                        <a:spcBef>
                          <a:spcPct val="35000"/>
                        </a:spcBef>
                        <a:spcAft>
                          <a:spcPct val="0"/>
                        </a:spcAft>
                        <a:buClr>
                          <a:schemeClr val="tx2"/>
                        </a:buClr>
                        <a:buSzTx/>
                        <a:buFontTx/>
                        <a:buNone/>
                        <a:tabLst/>
                      </a:pPr>
                      <a:r>
                        <a:rPr kumimoji="0" lang="en-US" sz="2800" b="1" i="0" u="none" strike="noStrike" cap="none" normalizeH="0" baseline="0" smtClean="0">
                          <a:ln>
                            <a:noFill/>
                          </a:ln>
                          <a:solidFill>
                            <a:srgbClr val="FF0000"/>
                          </a:solidFill>
                          <a:effectLst/>
                          <a:latin typeface="Arial" charset="0"/>
                        </a:rPr>
                        <a:t>Tên miền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20000"/>
                        </a:lnSpc>
                        <a:spcBef>
                          <a:spcPct val="35000"/>
                        </a:spcBef>
                        <a:spcAft>
                          <a:spcPct val="0"/>
                        </a:spcAft>
                        <a:buClr>
                          <a:schemeClr val="tx2"/>
                        </a:buClr>
                        <a:buSzTx/>
                        <a:buFontTx/>
                        <a:buNone/>
                        <a:tabLst/>
                      </a:pPr>
                      <a:r>
                        <a:rPr kumimoji="0" lang="en-US" sz="2800" b="1" i="0" u="none" strike="noStrike" cap="none" normalizeH="0" baseline="0" smtClean="0">
                          <a:ln>
                            <a:noFill/>
                          </a:ln>
                          <a:solidFill>
                            <a:srgbClr val="FF0000"/>
                          </a:solidFill>
                          <a:effectLst/>
                          <a:latin typeface="Arial" charset="0"/>
                        </a:rPr>
                        <a:t>Ý nghĩa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762000">
                <a:tc>
                  <a:txBody>
                    <a:bodyPr/>
                    <a:lstStyle/>
                    <a:p>
                      <a:pPr marL="0" marR="0" lvl="0" indent="0" algn="ctr" defTabSz="914400" rtl="0" eaLnBrk="1" fontAlgn="base" latinLnBrk="0" hangingPunct="1">
                        <a:lnSpc>
                          <a:spcPct val="125000"/>
                        </a:lnSpc>
                        <a:spcBef>
                          <a:spcPct val="20000"/>
                        </a:spcBef>
                        <a:spcAft>
                          <a:spcPct val="0"/>
                        </a:spcAft>
                        <a:buClr>
                          <a:schemeClr val="tx2"/>
                        </a:buClr>
                        <a:buSzTx/>
                        <a:buFontTx/>
                        <a:buNone/>
                        <a:tabLst/>
                      </a:pPr>
                      <a:r>
                        <a:rPr kumimoji="0" lang="en-US" sz="2800" b="1" i="0" u="none" strike="noStrike" cap="none" normalizeH="0" baseline="0" smtClean="0">
                          <a:ln>
                            <a:noFill/>
                          </a:ln>
                          <a:solidFill>
                            <a:srgbClr val="FF0000"/>
                          </a:solidFill>
                          <a:effectLst/>
                          <a:latin typeface="Arial" charset="0"/>
                        </a:rPr>
                        <a:t>.vn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25000"/>
                        </a:lnSpc>
                        <a:spcBef>
                          <a:spcPct val="20000"/>
                        </a:spcBef>
                        <a:spcAft>
                          <a:spcPct val="0"/>
                        </a:spcAft>
                        <a:buClr>
                          <a:schemeClr val="tx2"/>
                        </a:buClr>
                        <a:buSzTx/>
                        <a:buFontTx/>
                        <a:buNone/>
                        <a:tabLst/>
                      </a:pPr>
                      <a:r>
                        <a:rPr kumimoji="0" lang="en-US" sz="2600" b="0" i="0" u="none" strike="noStrike" cap="none" normalizeH="0" baseline="0" smtClean="0">
                          <a:ln>
                            <a:noFill/>
                          </a:ln>
                          <a:solidFill>
                            <a:srgbClr val="FF0000"/>
                          </a:solidFill>
                          <a:effectLst/>
                          <a:latin typeface="Arial" charset="0"/>
                        </a:rPr>
                        <a:t>Việt Nam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685800">
                <a:tc>
                  <a:txBody>
                    <a:bodyPr/>
                    <a:lstStyle/>
                    <a:p>
                      <a:pPr marL="0" marR="0" lvl="0" indent="0" algn="ctr" defTabSz="914400" rtl="0" eaLnBrk="1" fontAlgn="base" latinLnBrk="0" hangingPunct="1">
                        <a:lnSpc>
                          <a:spcPct val="125000"/>
                        </a:lnSpc>
                        <a:spcBef>
                          <a:spcPct val="20000"/>
                        </a:spcBef>
                        <a:spcAft>
                          <a:spcPct val="0"/>
                        </a:spcAft>
                        <a:buClr>
                          <a:schemeClr val="tx2"/>
                        </a:buClr>
                        <a:buSzTx/>
                        <a:buFontTx/>
                        <a:buNone/>
                        <a:tabLst/>
                      </a:pPr>
                      <a:r>
                        <a:rPr kumimoji="0" lang="en-US" sz="2800" b="1" i="0" u="none" strike="noStrike" cap="none" normalizeH="0" baseline="0" smtClean="0">
                          <a:ln>
                            <a:noFill/>
                          </a:ln>
                          <a:solidFill>
                            <a:srgbClr val="FF0000"/>
                          </a:solidFill>
                          <a:effectLst/>
                          <a:latin typeface="Arial" charset="0"/>
                        </a:rPr>
                        <a:t>.us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25000"/>
                        </a:lnSpc>
                        <a:spcBef>
                          <a:spcPct val="20000"/>
                        </a:spcBef>
                        <a:spcAft>
                          <a:spcPct val="0"/>
                        </a:spcAft>
                        <a:buClr>
                          <a:schemeClr val="tx2"/>
                        </a:buClr>
                        <a:buSzTx/>
                        <a:buFontTx/>
                        <a:buNone/>
                        <a:tabLst/>
                      </a:pPr>
                      <a:r>
                        <a:rPr kumimoji="0" lang="en-US" sz="2600" b="0" i="0" u="none" strike="noStrike" cap="none" normalizeH="0" baseline="0" smtClean="0">
                          <a:ln>
                            <a:noFill/>
                          </a:ln>
                          <a:solidFill>
                            <a:srgbClr val="FF0000"/>
                          </a:solidFill>
                          <a:effectLst/>
                          <a:latin typeface="Arial" charset="0"/>
                        </a:rPr>
                        <a:t>Mỹ</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685800">
                <a:tc>
                  <a:txBody>
                    <a:bodyPr/>
                    <a:lstStyle/>
                    <a:p>
                      <a:pPr marL="0" marR="0" lvl="0" indent="0" algn="ctr" defTabSz="914400" rtl="0" eaLnBrk="1" fontAlgn="base" latinLnBrk="0" hangingPunct="1">
                        <a:lnSpc>
                          <a:spcPct val="125000"/>
                        </a:lnSpc>
                        <a:spcBef>
                          <a:spcPct val="20000"/>
                        </a:spcBef>
                        <a:spcAft>
                          <a:spcPct val="0"/>
                        </a:spcAft>
                        <a:buClr>
                          <a:schemeClr val="tx2"/>
                        </a:buClr>
                        <a:buSzTx/>
                        <a:buFontTx/>
                        <a:buNone/>
                        <a:tabLst/>
                      </a:pPr>
                      <a:r>
                        <a:rPr kumimoji="0" lang="en-US" sz="2800" b="1" i="0" u="none" strike="noStrike" cap="none" normalizeH="0" baseline="0" smtClean="0">
                          <a:ln>
                            <a:noFill/>
                          </a:ln>
                          <a:solidFill>
                            <a:srgbClr val="FF0000"/>
                          </a:solidFill>
                          <a:effectLst/>
                          <a:latin typeface="Arial" charset="0"/>
                        </a:rPr>
                        <a:t>.au</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25000"/>
                        </a:lnSpc>
                        <a:spcBef>
                          <a:spcPct val="20000"/>
                        </a:spcBef>
                        <a:spcAft>
                          <a:spcPct val="0"/>
                        </a:spcAft>
                        <a:buClr>
                          <a:schemeClr val="tx2"/>
                        </a:buClr>
                        <a:buSzTx/>
                        <a:buFontTx/>
                        <a:buNone/>
                        <a:tabLst/>
                      </a:pPr>
                      <a:r>
                        <a:rPr kumimoji="0" lang="en-US" sz="2600" b="0" i="0" u="none" strike="noStrike" cap="none" normalizeH="0" baseline="0" smtClean="0">
                          <a:ln>
                            <a:noFill/>
                          </a:ln>
                          <a:solidFill>
                            <a:srgbClr val="FF0000"/>
                          </a:solidFill>
                          <a:effectLst/>
                          <a:latin typeface="Arial" charset="0"/>
                        </a:rPr>
                        <a:t>Úc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685800">
                <a:tc>
                  <a:txBody>
                    <a:bodyPr/>
                    <a:lstStyle/>
                    <a:p>
                      <a:pPr marL="0" marR="0" lvl="0" indent="0" algn="ctr" defTabSz="914400" rtl="0" eaLnBrk="1" fontAlgn="base" latinLnBrk="0" hangingPunct="1">
                        <a:lnSpc>
                          <a:spcPct val="125000"/>
                        </a:lnSpc>
                        <a:spcBef>
                          <a:spcPct val="20000"/>
                        </a:spcBef>
                        <a:spcAft>
                          <a:spcPct val="0"/>
                        </a:spcAft>
                        <a:buClr>
                          <a:schemeClr val="tx2"/>
                        </a:buClr>
                        <a:buSzTx/>
                        <a:buFontTx/>
                        <a:buNone/>
                        <a:tabLst/>
                      </a:pPr>
                      <a:r>
                        <a:rPr kumimoji="0" lang="en-US" sz="2800" b="1" i="0" u="none" strike="noStrike" cap="none" normalizeH="0" baseline="0" smtClean="0">
                          <a:ln>
                            <a:noFill/>
                          </a:ln>
                          <a:solidFill>
                            <a:srgbClr val="FF0000"/>
                          </a:solidFill>
                          <a:effectLst/>
                          <a:latin typeface="Arial" charset="0"/>
                        </a:rPr>
                        <a:t>.fr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25000"/>
                        </a:lnSpc>
                        <a:spcBef>
                          <a:spcPct val="20000"/>
                        </a:spcBef>
                        <a:spcAft>
                          <a:spcPct val="0"/>
                        </a:spcAft>
                        <a:buClr>
                          <a:schemeClr val="tx2"/>
                        </a:buClr>
                        <a:buSzTx/>
                        <a:buFontTx/>
                        <a:buNone/>
                        <a:tabLst/>
                      </a:pPr>
                      <a:r>
                        <a:rPr kumimoji="0" lang="en-US" sz="2600" b="0" i="0" u="none" strike="noStrike" cap="none" normalizeH="0" baseline="0" smtClean="0">
                          <a:ln>
                            <a:noFill/>
                          </a:ln>
                          <a:solidFill>
                            <a:srgbClr val="FF0000"/>
                          </a:solidFill>
                          <a:effectLst/>
                          <a:latin typeface="Arial" charset="0"/>
                        </a:rPr>
                        <a:t>Pháp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685800">
                <a:tc>
                  <a:txBody>
                    <a:bodyPr/>
                    <a:lstStyle/>
                    <a:p>
                      <a:pPr marL="0" marR="0" lvl="0" indent="0" algn="ctr" defTabSz="914400" rtl="0" eaLnBrk="1" fontAlgn="base" latinLnBrk="0" hangingPunct="1">
                        <a:lnSpc>
                          <a:spcPct val="125000"/>
                        </a:lnSpc>
                        <a:spcBef>
                          <a:spcPct val="20000"/>
                        </a:spcBef>
                        <a:spcAft>
                          <a:spcPct val="0"/>
                        </a:spcAft>
                        <a:buClr>
                          <a:schemeClr val="tx2"/>
                        </a:buClr>
                        <a:buSzTx/>
                        <a:buFontTx/>
                        <a:buNone/>
                        <a:tabLst/>
                      </a:pPr>
                      <a:r>
                        <a:rPr kumimoji="0" lang="en-US" sz="2800" b="1" i="0" u="none" strike="noStrike" cap="none" normalizeH="0" baseline="0" smtClean="0">
                          <a:ln>
                            <a:noFill/>
                          </a:ln>
                          <a:solidFill>
                            <a:srgbClr val="FF0000"/>
                          </a:solidFill>
                          <a:effectLst/>
                          <a:latin typeface="Arial" charset="0"/>
                        </a:rPr>
                        <a:t>.jp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25000"/>
                        </a:lnSpc>
                        <a:spcBef>
                          <a:spcPct val="20000"/>
                        </a:spcBef>
                        <a:spcAft>
                          <a:spcPct val="0"/>
                        </a:spcAft>
                        <a:buClr>
                          <a:schemeClr val="tx2"/>
                        </a:buClr>
                        <a:buSzTx/>
                        <a:buFontTx/>
                        <a:buNone/>
                        <a:tabLst/>
                      </a:pPr>
                      <a:r>
                        <a:rPr kumimoji="0" lang="en-US" sz="2600" b="0" i="0" u="none" strike="noStrike" cap="none" normalizeH="0" baseline="0" smtClean="0">
                          <a:ln>
                            <a:noFill/>
                          </a:ln>
                          <a:solidFill>
                            <a:srgbClr val="FF0000"/>
                          </a:solidFill>
                          <a:effectLst/>
                          <a:latin typeface="Arial" charset="0"/>
                        </a:rPr>
                        <a:t>Nhật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685800">
                <a:tc>
                  <a:txBody>
                    <a:bodyPr/>
                    <a:lstStyle/>
                    <a:p>
                      <a:pPr marL="0" marR="0" lvl="0" indent="0" algn="ctr" defTabSz="914400" rtl="0" eaLnBrk="1" fontAlgn="base" latinLnBrk="0" hangingPunct="1">
                        <a:lnSpc>
                          <a:spcPct val="125000"/>
                        </a:lnSpc>
                        <a:spcBef>
                          <a:spcPct val="20000"/>
                        </a:spcBef>
                        <a:spcAft>
                          <a:spcPct val="0"/>
                        </a:spcAft>
                        <a:buClr>
                          <a:schemeClr val="tx2"/>
                        </a:buClr>
                        <a:buSzTx/>
                        <a:buFontTx/>
                        <a:buNone/>
                        <a:tabLst/>
                      </a:pPr>
                      <a:r>
                        <a:rPr kumimoji="0" lang="en-US" sz="2800" b="1" i="0" u="none" strike="noStrike" cap="none" normalizeH="0" baseline="0" smtClean="0">
                          <a:ln>
                            <a:noFill/>
                          </a:ln>
                          <a:solidFill>
                            <a:srgbClr val="FF0000"/>
                          </a:solidFill>
                          <a:effectLst/>
                          <a:latin typeface="Arial" charset="0"/>
                        </a:rPr>
                        <a:t>.ca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25000"/>
                        </a:lnSpc>
                        <a:spcBef>
                          <a:spcPct val="20000"/>
                        </a:spcBef>
                        <a:spcAft>
                          <a:spcPct val="0"/>
                        </a:spcAft>
                        <a:buClr>
                          <a:schemeClr val="tx2"/>
                        </a:buClr>
                        <a:buSzTx/>
                        <a:buFontTx/>
                        <a:buNone/>
                        <a:tabLst/>
                      </a:pPr>
                      <a:r>
                        <a:rPr kumimoji="0" lang="en-US" sz="2600" b="0" i="0" u="none" strike="noStrike" cap="none" normalizeH="0" baseline="0" smtClean="0">
                          <a:ln>
                            <a:noFill/>
                          </a:ln>
                          <a:solidFill>
                            <a:srgbClr val="FF0000"/>
                          </a:solidFill>
                          <a:effectLst/>
                          <a:latin typeface="Arial" charset="0"/>
                        </a:rPr>
                        <a:t>Canada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 y="228600"/>
            <a:ext cx="8229600" cy="1143000"/>
          </a:xfrm>
        </p:spPr>
        <p:txBody>
          <a:bodyPr/>
          <a:lstStyle/>
          <a:p>
            <a:pPr eaLnBrk="1" hangingPunct="1">
              <a:defRPr/>
            </a:pPr>
            <a:endParaRPr lang="en-US" smtClean="0"/>
          </a:p>
        </p:txBody>
      </p:sp>
      <p:sp>
        <p:nvSpPr>
          <p:cNvPr id="8195" name="Rectangle 3"/>
          <p:cNvSpPr>
            <a:spLocks noGrp="1" noChangeArrowheads="1"/>
          </p:cNvSpPr>
          <p:nvPr>
            <p:ph type="body" idx="1"/>
          </p:nvPr>
        </p:nvSpPr>
        <p:spPr/>
        <p:txBody>
          <a:bodyPr/>
          <a:lstStyle/>
          <a:p>
            <a:pPr eaLnBrk="1" hangingPunct="1"/>
            <a:endParaRPr lang="en-US" altLang="en-US" smtClean="0"/>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84582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Text Box 10"/>
          <p:cNvSpPr txBox="1">
            <a:spLocks noChangeArrowheads="1"/>
          </p:cNvSpPr>
          <p:nvPr/>
        </p:nvSpPr>
        <p:spPr bwMode="auto">
          <a:xfrm>
            <a:off x="0" y="5029200"/>
            <a:ext cx="9220200" cy="15541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r>
              <a:rPr lang="en-US" altLang="en-US" b="1">
                <a:solidFill>
                  <a:srgbClr val="000000"/>
                </a:solidFill>
              </a:rPr>
              <a:t>	</a:t>
            </a:r>
            <a:r>
              <a:rPr lang="en-US" altLang="en-US" b="1" u="sng">
                <a:solidFill>
                  <a:srgbClr val="FF0000"/>
                </a:solidFill>
              </a:rPr>
              <a:t>Lưu ý :</a:t>
            </a:r>
            <a:r>
              <a:rPr lang="en-US" altLang="en-US">
                <a:solidFill>
                  <a:srgbClr val="000000"/>
                </a:solidFill>
              </a:rPr>
              <a:t> Web là dịch vụ được nhiều người sử dụng nhất trên internet. </a:t>
            </a:r>
            <a:r>
              <a:rPr lang="en-US" altLang="en-US">
                <a:solidFill>
                  <a:srgbClr val="FF0000"/>
                </a:solidFill>
              </a:rPr>
              <a:t>Internet không phải là web</a:t>
            </a:r>
          </a:p>
        </p:txBody>
      </p:sp>
      <p:pic>
        <p:nvPicPr>
          <p:cNvPr id="30731" name="Picture 11" descr="webgiaodu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85344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fade">
                                      <p:cBhvr>
                                        <p:cTn id="7" dur="2000"/>
                                        <p:tgtEl>
                                          <p:spTgt spid="307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2000"/>
                                        <p:tgtEl>
                                          <p:spTgt spid="30724"/>
                                        </p:tgtEl>
                                      </p:cBhvr>
                                    </p:animEffect>
                                    <p:set>
                                      <p:cBhvr>
                                        <p:cTn id="12" dur="1" fill="hold">
                                          <p:stCondLst>
                                            <p:cond delay="1999"/>
                                          </p:stCondLst>
                                        </p:cTn>
                                        <p:tgtEl>
                                          <p:spTgt spid="30724"/>
                                        </p:tgtEl>
                                        <p:attrNameLst>
                                          <p:attrName>style.visibility</p:attrName>
                                        </p:attrNameLst>
                                      </p:cBhvr>
                                      <p:to>
                                        <p:strVal val="hidden"/>
                                      </p:to>
                                    </p:set>
                                  </p:childTnLst>
                                </p:cTn>
                              </p:par>
                            </p:childTnLst>
                          </p:cTn>
                        </p:par>
                        <p:par>
                          <p:cTn id="13" fill="hold" nodeType="afterGroup">
                            <p:stCondLst>
                              <p:cond delay="2000"/>
                            </p:stCondLst>
                            <p:childTnLst>
                              <p:par>
                                <p:cTn id="14" presetID="23" presetClass="entr" presetSubtype="16" fill="hold" nodeType="afterEffect">
                                  <p:stCondLst>
                                    <p:cond delay="0"/>
                                  </p:stCondLst>
                                  <p:childTnLst>
                                    <p:set>
                                      <p:cBhvr>
                                        <p:cTn id="15" dur="1" fill="hold">
                                          <p:stCondLst>
                                            <p:cond delay="0"/>
                                          </p:stCondLst>
                                        </p:cTn>
                                        <p:tgtEl>
                                          <p:spTgt spid="30731"/>
                                        </p:tgtEl>
                                        <p:attrNameLst>
                                          <p:attrName>style.visibility</p:attrName>
                                        </p:attrNameLst>
                                      </p:cBhvr>
                                      <p:to>
                                        <p:strVal val="visible"/>
                                      </p:to>
                                    </p:set>
                                    <p:anim calcmode="lin" valueType="num">
                                      <p:cBhvr>
                                        <p:cTn id="16" dur="3000" fill="hold"/>
                                        <p:tgtEl>
                                          <p:spTgt spid="30731"/>
                                        </p:tgtEl>
                                        <p:attrNameLst>
                                          <p:attrName>ppt_w</p:attrName>
                                        </p:attrNameLst>
                                      </p:cBhvr>
                                      <p:tavLst>
                                        <p:tav tm="0">
                                          <p:val>
                                            <p:fltVal val="0"/>
                                          </p:val>
                                        </p:tav>
                                        <p:tav tm="100000">
                                          <p:val>
                                            <p:strVal val="#ppt_w"/>
                                          </p:val>
                                        </p:tav>
                                      </p:tavLst>
                                    </p:anim>
                                    <p:anim calcmode="lin" valueType="num">
                                      <p:cBhvr>
                                        <p:cTn id="17" dur="3000" fill="hold"/>
                                        <p:tgtEl>
                                          <p:spTgt spid="30731"/>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30730"/>
                                        </p:tgtEl>
                                        <p:attrNameLst>
                                          <p:attrName>style.visibility</p:attrName>
                                        </p:attrNameLst>
                                      </p:cBhvr>
                                      <p:to>
                                        <p:strVal val="visible"/>
                                      </p:to>
                                    </p:set>
                                    <p:anim calcmode="lin" valueType="num">
                                      <p:cBhvr>
                                        <p:cTn id="22" dur="500" fill="hold"/>
                                        <p:tgtEl>
                                          <p:spTgt spid="30730"/>
                                        </p:tgtEl>
                                        <p:attrNameLst>
                                          <p:attrName>ppt_w</p:attrName>
                                        </p:attrNameLst>
                                      </p:cBhvr>
                                      <p:tavLst>
                                        <p:tav tm="0">
                                          <p:val>
                                            <p:fltVal val="0"/>
                                          </p:val>
                                        </p:tav>
                                        <p:tav tm="100000">
                                          <p:val>
                                            <p:strVal val="#ppt_w"/>
                                          </p:val>
                                        </p:tav>
                                      </p:tavLst>
                                    </p:anim>
                                    <p:anim calcmode="lin" valueType="num">
                                      <p:cBhvr>
                                        <p:cTn id="23" dur="500" fill="hold"/>
                                        <p:tgtEl>
                                          <p:spTgt spid="30730"/>
                                        </p:tgtEl>
                                        <p:attrNameLst>
                                          <p:attrName>ppt_h</p:attrName>
                                        </p:attrNameLst>
                                      </p:cBhvr>
                                      <p:tavLst>
                                        <p:tav tm="0">
                                          <p:val>
                                            <p:fltVal val="0"/>
                                          </p:val>
                                        </p:tav>
                                        <p:tav tm="100000">
                                          <p:val>
                                            <p:strVal val="#ppt_h"/>
                                          </p:val>
                                        </p:tav>
                                      </p:tavLst>
                                    </p:anim>
                                    <p:anim calcmode="lin" valueType="num">
                                      <p:cBhvr>
                                        <p:cTn id="24" dur="500" fill="hold"/>
                                        <p:tgtEl>
                                          <p:spTgt spid="30730"/>
                                        </p:tgtEl>
                                        <p:attrNameLst>
                                          <p:attrName>style.rotation</p:attrName>
                                        </p:attrNameLst>
                                      </p:cBhvr>
                                      <p:tavLst>
                                        <p:tav tm="0">
                                          <p:val>
                                            <p:fltVal val="360"/>
                                          </p:val>
                                        </p:tav>
                                        <p:tav tm="100000">
                                          <p:val>
                                            <p:fltVal val="0"/>
                                          </p:val>
                                        </p:tav>
                                      </p:tavLst>
                                    </p:anim>
                                    <p:animEffect transition="in" filter="fade">
                                      <p:cBhvr>
                                        <p:cTn id="25" dur="500"/>
                                        <p:tgtEl>
                                          <p:spTgt spid="30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28600" y="304800"/>
            <a:ext cx="8458200" cy="641350"/>
          </a:xfrm>
          <a:prstGeom prst="rect">
            <a:avLst/>
          </a:prstGeom>
          <a:noFill/>
          <a:ln w="9525">
            <a:noFill/>
            <a:miter lim="800000"/>
            <a:headEnd/>
            <a:tailEnd/>
          </a:ln>
          <a:effectLst/>
        </p:spPr>
        <p:txBody>
          <a:bodyPr>
            <a:spAutoFit/>
          </a:bodyPr>
          <a:lstStyle/>
          <a:p>
            <a:pPr eaLnBrk="1" hangingPunct="1">
              <a:spcBef>
                <a:spcPct val="20000"/>
              </a:spcBef>
              <a:defRPr/>
            </a:pPr>
            <a:r>
              <a:rPr lang="en-US" sz="3600" b="1">
                <a:effectLst>
                  <a:outerShdw blurRad="38100" dist="38100" dir="2700000" algn="tl">
                    <a:srgbClr val="000000"/>
                  </a:outerShdw>
                </a:effectLst>
                <a:latin typeface="Arial" charset="0"/>
              </a:rPr>
              <a:t>2. Một số dịch vụ trên Internet</a:t>
            </a:r>
            <a:endParaRPr lang="en-US" sz="3600">
              <a:effectLst>
                <a:outerShdw blurRad="38100" dist="38100" dir="2700000" algn="tl">
                  <a:srgbClr val="000000"/>
                </a:outerShdw>
              </a:effectLst>
              <a:latin typeface="Arial" charset="0"/>
            </a:endParaRPr>
          </a:p>
        </p:txBody>
      </p:sp>
      <p:sp>
        <p:nvSpPr>
          <p:cNvPr id="33795" name="Rectangle 3"/>
          <p:cNvSpPr>
            <a:spLocks noChangeArrowheads="1"/>
          </p:cNvSpPr>
          <p:nvPr/>
        </p:nvSpPr>
        <p:spPr bwMode="auto">
          <a:xfrm>
            <a:off x="685800" y="1143000"/>
            <a:ext cx="7924800" cy="641350"/>
          </a:xfrm>
          <a:prstGeom prst="rect">
            <a:avLst/>
          </a:prstGeom>
          <a:noFill/>
          <a:ln w="9525">
            <a:noFill/>
            <a:miter lim="800000"/>
            <a:headEnd/>
            <a:tailEnd/>
          </a:ln>
          <a:effectLst/>
        </p:spPr>
        <p:txBody>
          <a:bodyPr>
            <a:spAutoFit/>
          </a:bodyPr>
          <a:lstStyle/>
          <a:p>
            <a:pPr eaLnBrk="1" hangingPunct="1">
              <a:spcBef>
                <a:spcPct val="20000"/>
              </a:spcBef>
              <a:defRPr/>
            </a:pPr>
            <a:r>
              <a:rPr lang="en-US" sz="3600" b="1" u="sng">
                <a:solidFill>
                  <a:srgbClr val="FFFF00"/>
                </a:solidFill>
                <a:effectLst>
                  <a:outerShdw blurRad="38100" dist="38100" dir="2700000" algn="tl">
                    <a:srgbClr val="000000"/>
                  </a:outerShdw>
                </a:effectLst>
                <a:latin typeface="Arial" charset="0"/>
              </a:rPr>
              <a:t>b. Tìm kiếm thông tin trên Internet</a:t>
            </a:r>
            <a:endParaRPr lang="en-US" sz="3600" u="sng">
              <a:solidFill>
                <a:srgbClr val="FFFF00"/>
              </a:solidFill>
              <a:effectLst>
                <a:outerShdw blurRad="38100" dist="38100" dir="2700000" algn="tl">
                  <a:srgbClr val="000000"/>
                </a:outerShdw>
              </a:effectLst>
              <a:latin typeface="Arial" charset="0"/>
            </a:endParaRPr>
          </a:p>
        </p:txBody>
      </p:sp>
      <p:sp>
        <p:nvSpPr>
          <p:cNvPr id="33796" name="Rectangle 4"/>
          <p:cNvSpPr>
            <a:spLocks noChangeArrowheads="1"/>
          </p:cNvSpPr>
          <p:nvPr/>
        </p:nvSpPr>
        <p:spPr bwMode="auto">
          <a:xfrm>
            <a:off x="457200" y="2133600"/>
            <a:ext cx="784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buClrTx/>
              <a:buFontTx/>
              <a:buNone/>
            </a:pPr>
            <a:r>
              <a:rPr lang="en-US" altLang="en-US" sz="3600"/>
              <a:t>- Sử dụng máy tìm kiếm:</a:t>
            </a:r>
          </a:p>
        </p:txBody>
      </p:sp>
      <p:sp>
        <p:nvSpPr>
          <p:cNvPr id="33797" name="Rectangle 5"/>
          <p:cNvSpPr>
            <a:spLocks noChangeArrowheads="1"/>
          </p:cNvSpPr>
          <p:nvPr/>
        </p:nvSpPr>
        <p:spPr bwMode="auto">
          <a:xfrm>
            <a:off x="914400" y="3048000"/>
            <a:ext cx="78486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buClrTx/>
              <a:buFontTx/>
              <a:buNone/>
            </a:pPr>
            <a:r>
              <a:rPr lang="en-US" altLang="en-US" sz="3600"/>
              <a:t>Máy tìm kiếm là công cụ được cung cấp trên Internet giúp tìm kiếm thông tin dựa trên các từ khóa liên quan đến vấn đề cần tìm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randombar(horizontal)">
                                      <p:cBhvr>
                                        <p:cTn id="7" dur="500"/>
                                        <p:tgtEl>
                                          <p:spTgt spid="337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3796"/>
                                        </p:tgtEl>
                                        <p:attrNameLst>
                                          <p:attrName>style.visibility</p:attrName>
                                        </p:attrNameLst>
                                      </p:cBhvr>
                                      <p:to>
                                        <p:strVal val="visible"/>
                                      </p:to>
                                    </p:set>
                                    <p:animEffect transition="in" filter="wipe(down)">
                                      <p:cBhvr>
                                        <p:cTn id="12" dur="580">
                                          <p:stCondLst>
                                            <p:cond delay="0"/>
                                          </p:stCondLst>
                                        </p:cTn>
                                        <p:tgtEl>
                                          <p:spTgt spid="33796"/>
                                        </p:tgtEl>
                                      </p:cBhvr>
                                    </p:animEffect>
                                    <p:anim calcmode="lin" valueType="num">
                                      <p:cBhvr>
                                        <p:cTn id="13" dur="1822" tmFilter="0,0; 0.14,0.36; 0.43,0.73; 0.71,0.91; 1.0,1.0">
                                          <p:stCondLst>
                                            <p:cond delay="0"/>
                                          </p:stCondLst>
                                        </p:cTn>
                                        <p:tgtEl>
                                          <p:spTgt spid="3379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379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379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379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3796"/>
                                        </p:tgtEl>
                                        <p:attrNameLst>
                                          <p:attrName>ppt_y</p:attrName>
                                        </p:attrNameLst>
                                      </p:cBhvr>
                                      <p:tavLst>
                                        <p:tav tm="0" fmla="#ppt_y-sin(pi*$)/81">
                                          <p:val>
                                            <p:fltVal val="0"/>
                                          </p:val>
                                        </p:tav>
                                        <p:tav tm="100000">
                                          <p:val>
                                            <p:fltVal val="1"/>
                                          </p:val>
                                        </p:tav>
                                      </p:tavLst>
                                    </p:anim>
                                    <p:animScale>
                                      <p:cBhvr>
                                        <p:cTn id="18" dur="26">
                                          <p:stCondLst>
                                            <p:cond delay="650"/>
                                          </p:stCondLst>
                                        </p:cTn>
                                        <p:tgtEl>
                                          <p:spTgt spid="33796"/>
                                        </p:tgtEl>
                                      </p:cBhvr>
                                      <p:to x="100000" y="60000"/>
                                    </p:animScale>
                                    <p:animScale>
                                      <p:cBhvr>
                                        <p:cTn id="19" dur="166" decel="50000">
                                          <p:stCondLst>
                                            <p:cond delay="676"/>
                                          </p:stCondLst>
                                        </p:cTn>
                                        <p:tgtEl>
                                          <p:spTgt spid="33796"/>
                                        </p:tgtEl>
                                      </p:cBhvr>
                                      <p:to x="100000" y="100000"/>
                                    </p:animScale>
                                    <p:animScale>
                                      <p:cBhvr>
                                        <p:cTn id="20" dur="26">
                                          <p:stCondLst>
                                            <p:cond delay="1312"/>
                                          </p:stCondLst>
                                        </p:cTn>
                                        <p:tgtEl>
                                          <p:spTgt spid="33796"/>
                                        </p:tgtEl>
                                      </p:cBhvr>
                                      <p:to x="100000" y="80000"/>
                                    </p:animScale>
                                    <p:animScale>
                                      <p:cBhvr>
                                        <p:cTn id="21" dur="166" decel="50000">
                                          <p:stCondLst>
                                            <p:cond delay="1338"/>
                                          </p:stCondLst>
                                        </p:cTn>
                                        <p:tgtEl>
                                          <p:spTgt spid="33796"/>
                                        </p:tgtEl>
                                      </p:cBhvr>
                                      <p:to x="100000" y="100000"/>
                                    </p:animScale>
                                    <p:animScale>
                                      <p:cBhvr>
                                        <p:cTn id="22" dur="26">
                                          <p:stCondLst>
                                            <p:cond delay="1642"/>
                                          </p:stCondLst>
                                        </p:cTn>
                                        <p:tgtEl>
                                          <p:spTgt spid="33796"/>
                                        </p:tgtEl>
                                      </p:cBhvr>
                                      <p:to x="100000" y="90000"/>
                                    </p:animScale>
                                    <p:animScale>
                                      <p:cBhvr>
                                        <p:cTn id="23" dur="166" decel="50000">
                                          <p:stCondLst>
                                            <p:cond delay="1668"/>
                                          </p:stCondLst>
                                        </p:cTn>
                                        <p:tgtEl>
                                          <p:spTgt spid="33796"/>
                                        </p:tgtEl>
                                      </p:cBhvr>
                                      <p:to x="100000" y="100000"/>
                                    </p:animScale>
                                    <p:animScale>
                                      <p:cBhvr>
                                        <p:cTn id="24" dur="26">
                                          <p:stCondLst>
                                            <p:cond delay="1808"/>
                                          </p:stCondLst>
                                        </p:cTn>
                                        <p:tgtEl>
                                          <p:spTgt spid="33796"/>
                                        </p:tgtEl>
                                      </p:cBhvr>
                                      <p:to x="100000" y="95000"/>
                                    </p:animScale>
                                    <p:animScale>
                                      <p:cBhvr>
                                        <p:cTn id="25" dur="166" decel="50000">
                                          <p:stCondLst>
                                            <p:cond delay="1834"/>
                                          </p:stCondLst>
                                        </p:cTn>
                                        <p:tgtEl>
                                          <p:spTgt spid="33796"/>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3797"/>
                                        </p:tgtEl>
                                        <p:attrNameLst>
                                          <p:attrName>style.visibility</p:attrName>
                                        </p:attrNameLst>
                                      </p:cBhvr>
                                      <p:to>
                                        <p:strVal val="visible"/>
                                      </p:to>
                                    </p:set>
                                    <p:animEffect transition="in" filter="fade">
                                      <p:cBhvr>
                                        <p:cTn id="30" dur="2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6" grpId="0"/>
      <p:bldP spid="3379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52400" y="76200"/>
            <a:ext cx="944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4863" indent="-804863">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3600" i="1" u="sng"/>
              <a:t>Vd:</a:t>
            </a:r>
            <a:r>
              <a:rPr lang="en-US" altLang="en-US" sz="3600" i="1"/>
              <a:t> Trang web www.google.com.vn</a:t>
            </a:r>
          </a:p>
        </p:txBody>
      </p:sp>
      <p:pic>
        <p:nvPicPr>
          <p:cNvPr id="34819" name="Picture 3" descr="hagoog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00100"/>
            <a:ext cx="8382000"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500" fill="hold"/>
                                        <p:tgtEl>
                                          <p:spTgt spid="34818"/>
                                        </p:tgtEl>
                                        <p:attrNameLst>
                                          <p:attrName>ppt_w</p:attrName>
                                        </p:attrNameLst>
                                      </p:cBhvr>
                                      <p:tavLst>
                                        <p:tav tm="0">
                                          <p:val>
                                            <p:fltVal val="0"/>
                                          </p:val>
                                        </p:tav>
                                        <p:tav tm="100000">
                                          <p:val>
                                            <p:strVal val="#ppt_w"/>
                                          </p:val>
                                        </p:tav>
                                      </p:tavLst>
                                    </p:anim>
                                    <p:anim calcmode="lin" valueType="num">
                                      <p:cBhvr>
                                        <p:cTn id="8" dur="500" fill="hold"/>
                                        <p:tgtEl>
                                          <p:spTgt spid="34818"/>
                                        </p:tgtEl>
                                        <p:attrNameLst>
                                          <p:attrName>ppt_h</p:attrName>
                                        </p:attrNameLst>
                                      </p:cBhvr>
                                      <p:tavLst>
                                        <p:tav tm="0">
                                          <p:val>
                                            <p:fltVal val="0"/>
                                          </p:val>
                                        </p:tav>
                                        <p:tav tm="100000">
                                          <p:val>
                                            <p:strVal val="#ppt_h"/>
                                          </p:val>
                                        </p:tav>
                                      </p:tavLst>
                                    </p:anim>
                                    <p:animEffect transition="in" filter="fade">
                                      <p:cBhvr>
                                        <p:cTn id="9" dur="500"/>
                                        <p:tgtEl>
                                          <p:spTgt spid="348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4819"/>
                                        </p:tgtEl>
                                        <p:attrNameLst>
                                          <p:attrName>style.visibility</p:attrName>
                                        </p:attrNameLst>
                                      </p:cBhvr>
                                      <p:to>
                                        <p:strVal val="visible"/>
                                      </p:to>
                                    </p:set>
                                    <p:anim calcmode="lin" valueType="num">
                                      <p:cBhvr>
                                        <p:cTn id="14" dur="500" fill="hold"/>
                                        <p:tgtEl>
                                          <p:spTgt spid="34819"/>
                                        </p:tgtEl>
                                        <p:attrNameLst>
                                          <p:attrName>ppt_w</p:attrName>
                                        </p:attrNameLst>
                                      </p:cBhvr>
                                      <p:tavLst>
                                        <p:tav tm="0">
                                          <p:val>
                                            <p:fltVal val="0"/>
                                          </p:val>
                                        </p:tav>
                                        <p:tav tm="100000">
                                          <p:val>
                                            <p:strVal val="#ppt_w"/>
                                          </p:val>
                                        </p:tav>
                                      </p:tavLst>
                                    </p:anim>
                                    <p:anim calcmode="lin" valueType="num">
                                      <p:cBhvr>
                                        <p:cTn id="15" dur="500" fill="hold"/>
                                        <p:tgtEl>
                                          <p:spTgt spid="34819"/>
                                        </p:tgtEl>
                                        <p:attrNameLst>
                                          <p:attrName>ppt_h</p:attrName>
                                        </p:attrNameLst>
                                      </p:cBhvr>
                                      <p:tavLst>
                                        <p:tav tm="0">
                                          <p:val>
                                            <p:fltVal val="0"/>
                                          </p:val>
                                        </p:tav>
                                        <p:tav tm="100000">
                                          <p:val>
                                            <p:strVal val="#ppt_h"/>
                                          </p:val>
                                        </p:tav>
                                      </p:tavLst>
                                    </p:anim>
                                    <p:animEffect transition="in" filter="fade">
                                      <p:cBhvr>
                                        <p:cTn id="16"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28600" y="304800"/>
            <a:ext cx="8458200" cy="641350"/>
          </a:xfrm>
          <a:prstGeom prst="rect">
            <a:avLst/>
          </a:prstGeom>
          <a:noFill/>
          <a:ln w="9525">
            <a:noFill/>
            <a:miter lim="800000"/>
            <a:headEnd/>
            <a:tailEnd/>
          </a:ln>
          <a:effectLst/>
        </p:spPr>
        <p:txBody>
          <a:bodyPr>
            <a:spAutoFit/>
          </a:bodyPr>
          <a:lstStyle/>
          <a:p>
            <a:pPr eaLnBrk="1" hangingPunct="1">
              <a:spcBef>
                <a:spcPct val="20000"/>
              </a:spcBef>
              <a:defRPr/>
            </a:pPr>
            <a:r>
              <a:rPr lang="en-US" sz="3600" b="1">
                <a:effectLst>
                  <a:outerShdw blurRad="38100" dist="38100" dir="2700000" algn="tl">
                    <a:srgbClr val="000000"/>
                  </a:outerShdw>
                </a:effectLst>
                <a:latin typeface="Arial" charset="0"/>
              </a:rPr>
              <a:t>2. Một số dịch vụ trên Internet</a:t>
            </a:r>
            <a:endParaRPr lang="en-US" sz="3600">
              <a:effectLst>
                <a:outerShdw blurRad="38100" dist="38100" dir="2700000" algn="tl">
                  <a:srgbClr val="000000"/>
                </a:outerShdw>
              </a:effectLst>
              <a:latin typeface="Arial" charset="0"/>
            </a:endParaRPr>
          </a:p>
        </p:txBody>
      </p:sp>
      <p:sp>
        <p:nvSpPr>
          <p:cNvPr id="36867" name="Rectangle 3"/>
          <p:cNvSpPr>
            <a:spLocks noChangeArrowheads="1"/>
          </p:cNvSpPr>
          <p:nvPr/>
        </p:nvSpPr>
        <p:spPr bwMode="auto">
          <a:xfrm>
            <a:off x="685800" y="1143000"/>
            <a:ext cx="7924800" cy="641350"/>
          </a:xfrm>
          <a:prstGeom prst="rect">
            <a:avLst/>
          </a:prstGeom>
          <a:noFill/>
          <a:ln w="9525">
            <a:noFill/>
            <a:miter lim="800000"/>
            <a:headEnd/>
            <a:tailEnd/>
          </a:ln>
          <a:effectLst/>
        </p:spPr>
        <p:txBody>
          <a:bodyPr>
            <a:spAutoFit/>
          </a:bodyPr>
          <a:lstStyle/>
          <a:p>
            <a:pPr eaLnBrk="1" hangingPunct="1">
              <a:spcBef>
                <a:spcPct val="20000"/>
              </a:spcBef>
              <a:defRPr/>
            </a:pPr>
            <a:r>
              <a:rPr lang="en-US" sz="3600" b="1" u="sng">
                <a:solidFill>
                  <a:srgbClr val="FFFF00"/>
                </a:solidFill>
                <a:effectLst>
                  <a:outerShdw blurRad="38100" dist="38100" dir="2700000" algn="tl">
                    <a:srgbClr val="000000"/>
                  </a:outerShdw>
                </a:effectLst>
                <a:latin typeface="Arial" charset="0"/>
              </a:rPr>
              <a:t>b. Tìm kiếm thông tin trên Internet</a:t>
            </a:r>
            <a:endParaRPr lang="en-US" sz="3600" u="sng">
              <a:solidFill>
                <a:srgbClr val="FFFF00"/>
              </a:solidFill>
              <a:effectLst>
                <a:outerShdw blurRad="38100" dist="38100" dir="2700000" algn="tl">
                  <a:srgbClr val="000000"/>
                </a:outerShdw>
              </a:effectLst>
              <a:latin typeface="Arial" charset="0"/>
            </a:endParaRPr>
          </a:p>
        </p:txBody>
      </p:sp>
      <p:sp>
        <p:nvSpPr>
          <p:cNvPr id="36868" name="Rectangle 4"/>
          <p:cNvSpPr>
            <a:spLocks noChangeArrowheads="1"/>
          </p:cNvSpPr>
          <p:nvPr/>
        </p:nvSpPr>
        <p:spPr bwMode="auto">
          <a:xfrm>
            <a:off x="457200" y="2133600"/>
            <a:ext cx="784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buClrTx/>
              <a:buFontTx/>
              <a:buNone/>
            </a:pPr>
            <a:r>
              <a:rPr lang="en-US" altLang="en-US" sz="3600"/>
              <a:t>- Sử dụng danh mục thông tin</a:t>
            </a:r>
          </a:p>
        </p:txBody>
      </p:sp>
      <p:sp>
        <p:nvSpPr>
          <p:cNvPr id="36869" name="Rectangle 5"/>
          <p:cNvSpPr>
            <a:spLocks noChangeArrowheads="1"/>
          </p:cNvSpPr>
          <p:nvPr/>
        </p:nvSpPr>
        <p:spPr bwMode="auto">
          <a:xfrm>
            <a:off x="914400" y="3048000"/>
            <a:ext cx="7848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buClrTx/>
              <a:buFontTx/>
              <a:buNone/>
            </a:pPr>
            <a:r>
              <a:rPr lang="en-US" altLang="en-US" sz="3600"/>
              <a:t>Danh mục thông tin là trang web chứa danh sách các trang web khác có nội dung được phên theo chủ đề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wipe(down)">
                                      <p:cBhvr>
                                        <p:cTn id="7" dur="580">
                                          <p:stCondLst>
                                            <p:cond delay="0"/>
                                          </p:stCondLst>
                                        </p:cTn>
                                        <p:tgtEl>
                                          <p:spTgt spid="36868"/>
                                        </p:tgtEl>
                                      </p:cBhvr>
                                    </p:animEffect>
                                    <p:anim calcmode="lin" valueType="num">
                                      <p:cBhvr>
                                        <p:cTn id="8" dur="1822" tmFilter="0,0; 0.14,0.36; 0.43,0.73; 0.71,0.91; 1.0,1.0">
                                          <p:stCondLst>
                                            <p:cond delay="0"/>
                                          </p:stCondLst>
                                        </p:cTn>
                                        <p:tgtEl>
                                          <p:spTgt spid="3686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86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86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86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868"/>
                                        </p:tgtEl>
                                        <p:attrNameLst>
                                          <p:attrName>ppt_y</p:attrName>
                                        </p:attrNameLst>
                                      </p:cBhvr>
                                      <p:tavLst>
                                        <p:tav tm="0" fmla="#ppt_y-sin(pi*$)/81">
                                          <p:val>
                                            <p:fltVal val="0"/>
                                          </p:val>
                                        </p:tav>
                                        <p:tav tm="100000">
                                          <p:val>
                                            <p:fltVal val="1"/>
                                          </p:val>
                                        </p:tav>
                                      </p:tavLst>
                                    </p:anim>
                                    <p:animScale>
                                      <p:cBhvr>
                                        <p:cTn id="13" dur="26">
                                          <p:stCondLst>
                                            <p:cond delay="650"/>
                                          </p:stCondLst>
                                        </p:cTn>
                                        <p:tgtEl>
                                          <p:spTgt spid="36868"/>
                                        </p:tgtEl>
                                      </p:cBhvr>
                                      <p:to x="100000" y="60000"/>
                                    </p:animScale>
                                    <p:animScale>
                                      <p:cBhvr>
                                        <p:cTn id="14" dur="166" decel="50000">
                                          <p:stCondLst>
                                            <p:cond delay="676"/>
                                          </p:stCondLst>
                                        </p:cTn>
                                        <p:tgtEl>
                                          <p:spTgt spid="36868"/>
                                        </p:tgtEl>
                                      </p:cBhvr>
                                      <p:to x="100000" y="100000"/>
                                    </p:animScale>
                                    <p:animScale>
                                      <p:cBhvr>
                                        <p:cTn id="15" dur="26">
                                          <p:stCondLst>
                                            <p:cond delay="1312"/>
                                          </p:stCondLst>
                                        </p:cTn>
                                        <p:tgtEl>
                                          <p:spTgt spid="36868"/>
                                        </p:tgtEl>
                                      </p:cBhvr>
                                      <p:to x="100000" y="80000"/>
                                    </p:animScale>
                                    <p:animScale>
                                      <p:cBhvr>
                                        <p:cTn id="16" dur="166" decel="50000">
                                          <p:stCondLst>
                                            <p:cond delay="1338"/>
                                          </p:stCondLst>
                                        </p:cTn>
                                        <p:tgtEl>
                                          <p:spTgt spid="36868"/>
                                        </p:tgtEl>
                                      </p:cBhvr>
                                      <p:to x="100000" y="100000"/>
                                    </p:animScale>
                                    <p:animScale>
                                      <p:cBhvr>
                                        <p:cTn id="17" dur="26">
                                          <p:stCondLst>
                                            <p:cond delay="1642"/>
                                          </p:stCondLst>
                                        </p:cTn>
                                        <p:tgtEl>
                                          <p:spTgt spid="36868"/>
                                        </p:tgtEl>
                                      </p:cBhvr>
                                      <p:to x="100000" y="90000"/>
                                    </p:animScale>
                                    <p:animScale>
                                      <p:cBhvr>
                                        <p:cTn id="18" dur="166" decel="50000">
                                          <p:stCondLst>
                                            <p:cond delay="1668"/>
                                          </p:stCondLst>
                                        </p:cTn>
                                        <p:tgtEl>
                                          <p:spTgt spid="36868"/>
                                        </p:tgtEl>
                                      </p:cBhvr>
                                      <p:to x="100000" y="100000"/>
                                    </p:animScale>
                                    <p:animScale>
                                      <p:cBhvr>
                                        <p:cTn id="19" dur="26">
                                          <p:stCondLst>
                                            <p:cond delay="1808"/>
                                          </p:stCondLst>
                                        </p:cTn>
                                        <p:tgtEl>
                                          <p:spTgt spid="36868"/>
                                        </p:tgtEl>
                                      </p:cBhvr>
                                      <p:to x="100000" y="95000"/>
                                    </p:animScale>
                                    <p:animScale>
                                      <p:cBhvr>
                                        <p:cTn id="20" dur="166" decel="50000">
                                          <p:stCondLst>
                                            <p:cond delay="1834"/>
                                          </p:stCondLst>
                                        </p:cTn>
                                        <p:tgtEl>
                                          <p:spTgt spid="3686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6869"/>
                                        </p:tgtEl>
                                        <p:attrNameLst>
                                          <p:attrName>style.visibility</p:attrName>
                                        </p:attrNameLst>
                                      </p:cBhvr>
                                      <p:to>
                                        <p:strVal val="visible"/>
                                      </p:to>
                                    </p:set>
                                    <p:animEffect transition="in" filter="fade">
                                      <p:cBhvr>
                                        <p:cTn id="25" dur="20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6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quot;/&gt;&lt;property id=&quot;20307&quot; value=&quot;263&quot;/&gt;&lt;/object&gt;&lt;object type=&quot;3&quot; unique_id=&quot;10006&quot;&gt;&lt;property id=&quot;20148&quot; value=&quot;5&quot;/&gt;&lt;property id=&quot;20300&quot; value=&quot;Slide 3&quot;/&gt;&lt;property id=&quot;20307&quot; value=&quot;278&quot;/&gt;&lt;/object&gt;&lt;object type=&quot;3&quot; unique_id=&quot;10007&quot;&gt;&lt;property id=&quot;20148&quot; value=&quot;5&quot;/&gt;&lt;property id=&quot;20300&quot; value=&quot;Slide 6&quot;/&gt;&lt;property id=&quot;20307&quot; value=&quot;279&quot;/&gt;&lt;/object&gt;&lt;object type=&quot;3&quot; unique_id=&quot;10010&quot;&gt;&lt;property id=&quot;20148&quot; value=&quot;5&quot;/&gt;&lt;property id=&quot;20300&quot; value=&quot;Slide 17&quot;/&gt;&lt;property id=&quot;20307&quot; value=&quot;265&quot;/&gt;&lt;/object&gt;&lt;object type=&quot;3&quot; unique_id=&quot;10012&quot;&gt;&lt;property id=&quot;20148&quot; value=&quot;5&quot;/&gt;&lt;property id=&quot;20300&quot; value=&quot;Slide 20&quot;/&gt;&lt;property id=&quot;20307&quot; value=&quot;258&quot;/&gt;&lt;/object&gt;&lt;object type=&quot;3&quot; unique_id=&quot;10014&quot;&gt;&lt;property id=&quot;20148&quot; value=&quot;5&quot;/&gt;&lt;property id=&quot;20300&quot; value=&quot;Slide 21&quot;/&gt;&lt;property id=&quot;20307&quot; value=&quot;259&quot;/&gt;&lt;/object&gt;&lt;object type=&quot;3&quot; unique_id=&quot;10016&quot;&gt;&lt;property id=&quot;20148&quot; value=&quot;5&quot;/&gt;&lt;property id=&quot;20300&quot; value=&quot;Slide 22&quot;/&gt;&lt;property id=&quot;20307&quot; value=&quot;260&quot;/&gt;&lt;/object&gt;&lt;object type=&quot;3&quot; unique_id=&quot;10017&quot;&gt;&lt;property id=&quot;20148&quot; value=&quot;5&quot;/&gt;&lt;property id=&quot;20300&quot; value=&quot;Slide 23&quot;/&gt;&lt;property id=&quot;20307&quot; value=&quot;269&quot;/&gt;&lt;/object&gt;&lt;object type=&quot;3&quot; unique_id=&quot;10106&quot;&gt;&lt;property id=&quot;20148&quot; value=&quot;5&quot;/&gt;&lt;property id=&quot;20300&quot; value=&quot;Slide 7&quot;/&gt;&lt;property id=&quot;20307&quot; value=&quot;281&quot;/&gt;&lt;/object&gt;&lt;object type=&quot;3&quot; unique_id=&quot;10107&quot;&gt;&lt;property id=&quot;20148&quot; value=&quot;5&quot;/&gt;&lt;property id=&quot;20300&quot; value=&quot;Slide 8&quot;/&gt;&lt;property id=&quot;20307&quot; value=&quot;282&quot;/&gt;&lt;/object&gt;&lt;object type=&quot;3&quot; unique_id=&quot;10108&quot;&gt;&lt;property id=&quot;20148&quot; value=&quot;5&quot;/&gt;&lt;property id=&quot;20300&quot; value=&quot;Slide 9&quot;/&gt;&lt;property id=&quot;20307&quot; value=&quot;284&quot;/&gt;&lt;/object&gt;&lt;object type=&quot;3&quot; unique_id=&quot;10109&quot;&gt;&lt;property id=&quot;20148&quot; value=&quot;5&quot;/&gt;&lt;property id=&quot;20300&quot; value=&quot;Slide 10&quot;/&gt;&lt;property id=&quot;20307&quot; value=&quot;283&quot;/&gt;&lt;/object&gt;&lt;object type=&quot;3&quot; unique_id=&quot;10170&quot;&gt;&lt;property id=&quot;20148&quot; value=&quot;5&quot;/&gt;&lt;property id=&quot;20300&quot; value=&quot;Slide 4 - &amp;quot;Hệ thống tên miền của các tổ chức&amp;quot;&quot;/&gt;&lt;property id=&quot;20307&quot; value=&quot;286&quot;/&gt;&lt;/object&gt;&lt;object type=&quot;3&quot; unique_id=&quot;10171&quot;&gt;&lt;property id=&quot;20148&quot; value=&quot;5&quot;/&gt;&lt;property id=&quot;20300&quot; value=&quot;Slide 5 - &amp;quot;Hệ thống tên miền quốc gia&amp;quot;&quot;/&gt;&lt;property id=&quot;20307&quot; value=&quot;287&quot;/&gt;&lt;/object&gt;&lt;object type=&quot;3&quot; unique_id=&quot;10306&quot;&gt;&lt;property id=&quot;20148&quot; value=&quot;5&quot;/&gt;&lt;property id=&quot;20300&quot; value=&quot;Slide 16&quot;/&gt;&lt;property id=&quot;20307&quot; value=&quot;289&quot;/&gt;&lt;/object&gt;&lt;object type=&quot;3&quot; unique_id=&quot;10455&quot;&gt;&lt;property id=&quot;20148&quot; value=&quot;5&quot;/&gt;&lt;property id=&quot;20300&quot; value=&quot;Slide 12 - &amp;quot;Sử dụng Mail Yahoo&amp;quot;&quot;/&gt;&lt;property id=&quot;20307&quot; value=&quot;294&quot;/&gt;&lt;/object&gt;&lt;object type=&quot;3&quot; unique_id=&quot;10459&quot;&gt;&lt;property id=&quot;20148&quot; value=&quot;5&quot;/&gt;&lt;property id=&quot;20300&quot; value=&quot;Slide 13&quot;/&gt;&lt;property id=&quot;20307&quot; value=&quot;298&quot;/&gt;&lt;/object&gt;&lt;object type=&quot;3&quot; unique_id=&quot;10460&quot;&gt;&lt;property id=&quot;20148&quot; value=&quot;5&quot;/&gt;&lt;property id=&quot;20300&quot; value=&quot;Slide 14&quot;/&gt;&lt;property id=&quot;20307&quot; value=&quot;299&quot;/&gt;&lt;/object&gt;&lt;object type=&quot;3&quot; unique_id=&quot;10462&quot;&gt;&lt;property id=&quot;20148&quot; value=&quot;5&quot;/&gt;&lt;property id=&quot;20300&quot; value=&quot;Slide 15&quot;/&gt;&lt;property id=&quot;20307&quot; value=&quot;300&quot;/&gt;&lt;/object&gt;&lt;object type=&quot;3&quot; unique_id=&quot;10463&quot;&gt;&lt;property id=&quot;20148&quot; value=&quot;5&quot;/&gt;&lt;property id=&quot;20300&quot; value=&quot;Slide 18&quot;/&gt;&lt;property id=&quot;20307&quot; value=&quot;303&quot;/&gt;&lt;/object&gt;&lt;object type=&quot;3&quot; unique_id=&quot;10464&quot;&gt;&lt;property id=&quot;20148&quot; value=&quot;5&quot;/&gt;&lt;property id=&quot;20300&quot; value=&quot;Slide 19&quot;/&gt;&lt;property id=&quot;20307&quot; value=&quot;305&quot;/&gt;&lt;/object&gt;&lt;object type=&quot;3&quot; unique_id=&quot;10465&quot;&gt;&lt;property id=&quot;20148&quot; value=&quot;5&quot;/&gt;&lt;property id=&quot;20300&quot; value=&quot;Slide 24 - &amp;quot;Một số nhà cung cấp dịch vụ Internet ở Việt Nam&amp;quot;&quot;/&gt;&lt;property id=&quot;20307&quot; value=&quot;304&quot;/&gt;&lt;/object&gt;&lt;object type=&quot;3&quot; unique_id=&quot;10466&quot;&gt;&lt;property id=&quot;20148&quot; value=&quot;5&quot;/&gt;&lt;property id=&quot;20300&quot; value=&quot;Slide 25 - &amp;quot;CỦNG CỐ&amp;quot;&quot;/&gt;&lt;property id=&quot;20307&quot; value=&quot;309&quot;/&gt;&lt;/object&gt;&lt;object type=&quot;3&quot; unique_id=&quot;10467&quot;&gt;&lt;property id=&quot;20148&quot; value=&quot;5&quot;/&gt;&lt;property id=&quot;20300&quot; value=&quot;Slide 26 - &amp;quot;DẶN DÒ&amp;quot;&quot;/&gt;&lt;property id=&quot;20307&quot; value=&quot;310&quot;/&gt;&lt;/object&gt;&lt;object type=&quot;3&quot; unique_id=&quot;10669&quot;&gt;&lt;property id=&quot;20148&quot; value=&quot;5&quot;/&gt;&lt;property id=&quot;20300&quot; value=&quot;Slide 11&quot;/&gt;&lt;property id=&quot;20307&quot; value=&quot;311&quot;/&gt;&lt;/object&gt;&lt;/object&gt;&lt;/object&gt;&lt;/database&gt;"/>
  <p:tag name="SECTOMILLISECCONVERTED" val="1"/>
</p:tagLst>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Mountain Top</Template>
  <TotalTime>546</TotalTime>
  <Words>963</Words>
  <Application>Microsoft Office PowerPoint</Application>
  <PresentationFormat>On-screen Show (4:3)</PresentationFormat>
  <Paragraphs>96</Paragraphs>
  <Slides>25</Slides>
  <Notes>0</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1" baseType="lpstr">
      <vt:lpstr>Tahoma</vt:lpstr>
      <vt:lpstr>Times New Roman</vt:lpstr>
      <vt:lpstr>Arial</vt:lpstr>
      <vt:lpstr>Wingdings</vt:lpstr>
      <vt:lpstr>Mountain Top</vt:lpstr>
      <vt:lpstr>Bitmap Image</vt:lpstr>
      <vt:lpstr>PowerPoint Presentation</vt:lpstr>
      <vt:lpstr>PowerPoint Presentation</vt:lpstr>
      <vt:lpstr>PowerPoint Presentation</vt:lpstr>
      <vt:lpstr>Hệ thống tên miền của các tổ chức</vt:lpstr>
      <vt:lpstr>Hệ thống tên miền quốc gia</vt:lpstr>
      <vt:lpstr>PowerPoint Presentation</vt:lpstr>
      <vt:lpstr>PowerPoint Presentation</vt:lpstr>
      <vt:lpstr>PowerPoint Presentation</vt:lpstr>
      <vt:lpstr>PowerPoint Presentation</vt:lpstr>
      <vt:lpstr>PowerPoint Presentation</vt:lpstr>
      <vt:lpstr>PowerPoint Presentation</vt:lpstr>
      <vt:lpstr>Sử dụng Mail Yahoo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Một số nhà cung cấp dịch vụ Internet ở Việt Nam</vt:lpstr>
      <vt:lpstr>CỦNG CỐ</vt:lpstr>
    </vt:vector>
  </TitlesOfParts>
  <Company>PDP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Ngoc Trinh Ngo</dc:creator>
  <cp:lastModifiedBy>Admin</cp:lastModifiedBy>
  <cp:revision>60</cp:revision>
  <dcterms:created xsi:type="dcterms:W3CDTF">2006-04-03T06:03:40Z</dcterms:created>
  <dcterms:modified xsi:type="dcterms:W3CDTF">2023-09-28T02:14:24Z</dcterms:modified>
</cp:coreProperties>
</file>